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74" r:id="rId13"/>
    <p:sldId id="275" r:id="rId14"/>
    <p:sldId id="267" r:id="rId15"/>
    <p:sldId id="268" r:id="rId16"/>
    <p:sldId id="269" r:id="rId17"/>
    <p:sldId id="270" r:id="rId18"/>
    <p:sldId id="271" r:id="rId19"/>
    <p:sldId id="276" r:id="rId20"/>
    <p:sldId id="277" r:id="rId21"/>
    <p:sldId id="278" r:id="rId22"/>
  </p:sldIdLst>
  <p:sldSz cx="12192000" cy="6858000"/>
  <p:notesSz cx="7104063" cy="10234613"/>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285A"/>
    <a:srgbClr val="307D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43979" autoAdjust="0"/>
  </p:normalViewPr>
  <p:slideViewPr>
    <p:cSldViewPr snapToGrid="0" snapToObjects="1">
      <p:cViewPr varScale="1">
        <p:scale>
          <a:sx n="36" d="100"/>
          <a:sy n="36" d="100"/>
        </p:scale>
        <p:origin x="2453"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1649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講師（福森繁明）は、</a:t>
            </a:r>
            <a:r>
              <a:rPr lang="en-US" altLang="ja-JP" dirty="0" err="1"/>
              <a:t>JSPO</a:t>
            </a:r>
            <a:r>
              <a:rPr lang="en-US" altLang="ja-JP" dirty="0"/>
              <a:t>-AT</a:t>
            </a:r>
            <a:r>
              <a:rPr lang="ja-JP" altLang="en-US" dirty="0"/>
              <a:t>として学校・競技現場での傷害対応と予防に関わってきた立場から、本講習のテーマを「学校現場の応急手当」と「ケガ予防」に設定する。</a:t>
            </a:r>
          </a:p>
          <a:p>
            <a:r>
              <a:rPr lang="en-US" altLang="ja-JP" dirty="0"/>
              <a:t>90</a:t>
            </a:r>
            <a:r>
              <a:rPr lang="ja-JP" altLang="en-US" dirty="0"/>
              <a:t>分の中で知識提示に留めず、靴紐チェック、冷却、圧迫などを「現場でそのまま使える手順」として実技確認する。</a:t>
            </a:r>
          </a:p>
          <a:p>
            <a:r>
              <a:rPr lang="ja-JP" altLang="en-US" dirty="0"/>
              <a:t>到達目標は</a:t>
            </a:r>
            <a:r>
              <a:rPr lang="en-US" altLang="ja-JP" dirty="0"/>
              <a:t>3</a:t>
            </a:r>
            <a:r>
              <a:rPr lang="ja-JP" altLang="en-US" dirty="0"/>
              <a:t>点：①学校での対応範囲（どこまで行うか）の線引きを明確にする、②</a:t>
            </a:r>
            <a:r>
              <a:rPr lang="en-US" altLang="ja-JP" dirty="0"/>
              <a:t>RICE</a:t>
            </a:r>
            <a:r>
              <a:rPr lang="ja-JP" altLang="en-US" dirty="0"/>
              <a:t>／</a:t>
            </a:r>
            <a:r>
              <a:rPr lang="en-US" altLang="ja-JP" dirty="0"/>
              <a:t>POLICE</a:t>
            </a:r>
            <a:r>
              <a:rPr lang="ja-JP" altLang="en-US" dirty="0"/>
              <a:t>を安全な一次対応として実施できるようにする、③捻挫予防として靴の履き方・靴紐調整により足底のズレを減らす具体策を持ち帰る。</a:t>
            </a:r>
          </a:p>
          <a:p>
            <a:r>
              <a:rPr lang="ja-JP" altLang="en-US" dirty="0"/>
              <a:t>学校教員の役割は治療ではなく、悪化を防ぐ一次対応、医療へつなぐ判断、現場運用の安全確保である。</a:t>
            </a:r>
          </a:p>
          <a:p>
            <a:r>
              <a:rPr lang="ja-JP" altLang="en-US" dirty="0"/>
              <a:t>本講習は「やることを増やす」よりも、「やらないことも含めて迷わない判断枠組み」を整理することを重視する。</a:t>
            </a:r>
          </a:p>
          <a:p>
            <a:endParaRPr lang="ja-JP" alt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オーバーユースも本質は「一点集中」であり、外傷が“一発”なら、反復ストレスが“貯金”として蓄積して限界を超える現象である。</a:t>
            </a:r>
          </a:p>
          <a:p>
            <a:r>
              <a:rPr lang="ja-JP" altLang="en-US" dirty="0"/>
              <a:t>成長期は骨端部や腱付着部が相対的に弱く、同一部位に負担が溜まりやすいため、痛みは突然に見えても実態は蓄積の結果であることが多い。</a:t>
            </a:r>
          </a:p>
          <a:p>
            <a:r>
              <a:rPr lang="ja-JP" altLang="en-US" dirty="0"/>
              <a:t>蓄積の主因は、同じジャンプ・同じダッシュ・同じフォーム偏りなど「同じことの反復」により、同じ場所へ負荷が集まり続けること。</a:t>
            </a:r>
          </a:p>
          <a:p>
            <a:r>
              <a:rPr lang="ja-JP" altLang="en-US" dirty="0"/>
              <a:t>学校での対策は「貯金をゼロにする」より「貯まり方を分散」させることで、具体策は</a:t>
            </a:r>
            <a:r>
              <a:rPr lang="en-US" altLang="ja-JP" dirty="0"/>
              <a:t>5</a:t>
            </a:r>
            <a:r>
              <a:rPr lang="ja-JP" altLang="en-US" dirty="0"/>
              <a:t>点：</a:t>
            </a:r>
            <a:br>
              <a:rPr lang="ja-JP" altLang="en-US" dirty="0"/>
            </a:br>
            <a:r>
              <a:rPr lang="ja-JP" altLang="en-US" dirty="0"/>
              <a:t>①向きを変える（前後だけでなく左右も）</a:t>
            </a:r>
            <a:br>
              <a:rPr lang="ja-JP" altLang="en-US" dirty="0"/>
            </a:br>
            <a:r>
              <a:rPr lang="ja-JP" altLang="en-US" dirty="0"/>
              <a:t>②回数を区切る（連続回数を減らし休憩を挟む）</a:t>
            </a:r>
            <a:br>
              <a:rPr lang="ja-JP" altLang="en-US" dirty="0"/>
            </a:br>
            <a:r>
              <a:rPr lang="ja-JP" altLang="en-US" dirty="0"/>
              <a:t>③使う部位・内容を入れ替える（下肢連続なら体幹</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ここから実技に入り、実技①は「靴紐と履き方」を扱う。</a:t>
            </a:r>
          </a:p>
          <a:p>
            <a:r>
              <a:rPr lang="ja-JP" altLang="en-US" dirty="0"/>
              <a:t>目的は、足裏とインソールのズレを減らして足底感覚を回復させ、つまずきや足関節捻挫の予防につなげること。</a:t>
            </a:r>
          </a:p>
          <a:p>
            <a:r>
              <a:rPr lang="ja-JP" altLang="en-US" dirty="0"/>
              <a:t>まず現状確認として、左靴は普段どおりの状態で“比較用”に残し、修正しない。</a:t>
            </a:r>
          </a:p>
          <a:p>
            <a:r>
              <a:rPr lang="ja-JP" altLang="en-US" dirty="0"/>
              <a:t>次に右靴を用意して調整を開始する。</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1013" y="1279525"/>
            <a:ext cx="6142037" cy="3454400"/>
          </a:xfrm>
          <a:prstGeom prst="rect">
            <a:avLst/>
          </a:prstGeom>
          <a:noFill/>
          <a:ln w="12700">
            <a:solidFill>
              <a:prstClr val="black"/>
            </a:solidFill>
          </a:ln>
        </p:spPr>
      </p:sp>
      <p:sp>
        <p:nvSpPr>
          <p:cNvPr id="3" name="ノート プレースホルダー 2"/>
          <p:cNvSpPr>
            <a:spLocks noGrp="1"/>
          </p:cNvSpPr>
          <p:nvPr>
            <p:ph type="body" idx="1"/>
          </p:nvPr>
        </p:nvSpPr>
        <p:spPr>
          <a:xfrm>
            <a:off x="710407" y="4925407"/>
            <a:ext cx="5683250" cy="4029879"/>
          </a:xfrm>
          <a:prstGeom prst="rect">
            <a:avLst/>
          </a:prstGeom>
        </p:spPr>
        <p:txBody>
          <a:bodyPr/>
          <a:lstStyle/>
          <a:p>
            <a:r>
              <a:rPr lang="ja-JP" altLang="en-US" dirty="0"/>
              <a:t>右足の靴を準備し、靴ひもの通し方を</a:t>
            </a:r>
            <a:r>
              <a:rPr lang="en-US" altLang="ja-JP" dirty="0"/>
              <a:t>3</a:t>
            </a:r>
            <a:r>
              <a:rPr lang="ja-JP" altLang="en-US" dirty="0"/>
              <a:t>点チェックする。</a:t>
            </a:r>
          </a:p>
          <a:p>
            <a:r>
              <a:rPr lang="en-US" altLang="ja-JP" dirty="0"/>
              <a:t>NG①</a:t>
            </a:r>
            <a:r>
              <a:rPr lang="ja-JP" altLang="en-US" dirty="0"/>
              <a:t>：ひもが「靴の中→外」に出る通し方。基本は穴を通したひもが外側（表）にそろう形。</a:t>
            </a:r>
          </a:p>
          <a:p>
            <a:r>
              <a:rPr lang="en-US" altLang="ja-JP" dirty="0"/>
              <a:t>NG②</a:t>
            </a:r>
            <a:r>
              <a:rPr lang="ja-JP" altLang="en-US" dirty="0"/>
              <a:t>：つま先側の最前列の穴で、ひもが上→下に入っている（穴の下側から出ている）通し方。</a:t>
            </a:r>
          </a:p>
          <a:p>
            <a:r>
              <a:rPr lang="en-US" altLang="ja-JP" dirty="0"/>
              <a:t>NG③</a:t>
            </a:r>
            <a:r>
              <a:rPr lang="ja-JP" altLang="en-US" dirty="0"/>
              <a:t>：交差部で親指側のひもが上に乗っている状態。親指側は下、小指側が上にそろえる。</a:t>
            </a:r>
          </a:p>
          <a:p>
            <a:r>
              <a:rPr lang="ja-JP" altLang="en-US" dirty="0"/>
              <a:t>修正が必要な場合、ひも先（プラスチック）が外れやすいので、抜き差しはゆっくり行う。</a:t>
            </a:r>
          </a:p>
          <a:p>
            <a:r>
              <a:rPr lang="ja-JP" altLang="en-US" dirty="0"/>
              <a:t>以上の</a:t>
            </a:r>
            <a:r>
              <a:rPr lang="en-US" altLang="ja-JP" dirty="0"/>
              <a:t>3</a:t>
            </a:r>
            <a:r>
              <a:rPr lang="ja-JP" altLang="en-US" dirty="0"/>
              <a:t>点を確認しながら実技を進め、講師が巡回してチェックする。</a:t>
            </a:r>
          </a:p>
          <a:p>
            <a:endParaRPr kumimoji="1" lang="ja-JP" altLang="en-US" dirty="0"/>
          </a:p>
        </p:txBody>
      </p:sp>
    </p:spTree>
    <p:extLst>
      <p:ext uri="{BB962C8B-B14F-4D97-AF65-F5344CB8AC3E}">
        <p14:creationId xmlns:p14="http://schemas.microsoft.com/office/powerpoint/2010/main" val="2309971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1013" y="1279525"/>
            <a:ext cx="6142037" cy="3454400"/>
          </a:xfrm>
          <a:prstGeom prst="rect">
            <a:avLst/>
          </a:prstGeom>
          <a:noFill/>
          <a:ln w="12700">
            <a:solidFill>
              <a:prstClr val="black"/>
            </a:solidFill>
          </a:ln>
        </p:spPr>
      </p:sp>
      <p:sp>
        <p:nvSpPr>
          <p:cNvPr id="3" name="ノート プレースホルダー 2"/>
          <p:cNvSpPr>
            <a:spLocks noGrp="1"/>
          </p:cNvSpPr>
          <p:nvPr>
            <p:ph type="body" idx="1"/>
          </p:nvPr>
        </p:nvSpPr>
        <p:spPr>
          <a:xfrm>
            <a:off x="710407" y="4925407"/>
            <a:ext cx="5683250" cy="4029879"/>
          </a:xfrm>
          <a:prstGeom prst="rect">
            <a:avLst/>
          </a:prstGeom>
        </p:spPr>
        <p:txBody>
          <a:bodyPr/>
          <a:lstStyle/>
          <a:p>
            <a:r>
              <a:rPr lang="ja-JP" altLang="en-US" dirty="0"/>
              <a:t>靴ひもの合言葉は</a:t>
            </a:r>
            <a:r>
              <a:rPr lang="en-US" altLang="ja-JP" dirty="0"/>
              <a:t>2</a:t>
            </a:r>
            <a:r>
              <a:rPr lang="ja-JP" altLang="en-US" dirty="0"/>
              <a:t>つ：「基本は外から中へ」「交叉は母趾側が下」。</a:t>
            </a:r>
          </a:p>
          <a:p>
            <a:r>
              <a:rPr lang="ja-JP" altLang="en-US" dirty="0"/>
              <a:t>手順は、つま先側から各段で“外→中”に通し、交差部は常に母趾側のひもが下になるようそろえながら上へ繰り返す。</a:t>
            </a:r>
          </a:p>
          <a:p>
            <a:r>
              <a:rPr lang="ja-JP" altLang="en-US" dirty="0"/>
              <a:t>最上段のみ“中→外”に通し、次の工程（かかと固定＝ヒールロック）に備える。</a:t>
            </a:r>
          </a:p>
          <a:p>
            <a:r>
              <a:rPr lang="ja-JP" altLang="en-US" dirty="0"/>
              <a:t>ただし上段を強く締めるのは禁忌で、足背の腱（長母趾伸筋腱・総趾伸筋腱）を圧迫して痛みを招く可能性があるため、かかとが浮かない程度に軽く固定する。</a:t>
            </a:r>
          </a:p>
          <a:p>
            <a:endParaRPr kumimoji="1" lang="ja-JP" altLang="en-US" dirty="0"/>
          </a:p>
        </p:txBody>
      </p:sp>
    </p:spTree>
    <p:extLst>
      <p:ext uri="{BB962C8B-B14F-4D97-AF65-F5344CB8AC3E}">
        <p14:creationId xmlns:p14="http://schemas.microsoft.com/office/powerpoint/2010/main" val="1071774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左足は普段どおりで調整せず、比較用として残す。</a:t>
            </a:r>
          </a:p>
          <a:p>
            <a:r>
              <a:rPr lang="ja-JP" altLang="en-US" dirty="0"/>
              <a:t>右足は</a:t>
            </a:r>
            <a:r>
              <a:rPr lang="en-US" altLang="ja-JP" dirty="0"/>
              <a:t>3</a:t>
            </a:r>
            <a:r>
              <a:rPr lang="ja-JP" altLang="en-US" dirty="0"/>
              <a:t>点のみ確認する。</a:t>
            </a:r>
            <a:br>
              <a:rPr lang="ja-JP" altLang="en-US" dirty="0"/>
            </a:br>
            <a:r>
              <a:rPr lang="ja-JP" altLang="en-US" dirty="0"/>
              <a:t>①紐の通し方は基本「外→中」、最上段のみ「中→外」。</a:t>
            </a:r>
            <a:br>
              <a:rPr lang="ja-JP" altLang="en-US" dirty="0"/>
            </a:br>
            <a:r>
              <a:rPr lang="ja-JP" altLang="en-US" dirty="0"/>
              <a:t>②交差（クロス）は母趾側が下。</a:t>
            </a:r>
            <a:br>
              <a:rPr lang="ja-JP" altLang="en-US" dirty="0"/>
            </a:br>
            <a:r>
              <a:rPr lang="ja-JP" altLang="en-US" dirty="0"/>
              <a:t>③足首付近は強く締めない（ロックは不要）。締めすぎると足背の腱を圧迫し痛みが出る可能性がある。</a:t>
            </a:r>
          </a:p>
          <a:p>
            <a:r>
              <a:rPr lang="ja-JP" altLang="en-US" dirty="0"/>
              <a:t>進め方は「左右で比べる」「右だけ整える」「ロックしない」の流れで行う。</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靴はつま先ほど細いため、つま先から先に入れて締めると足が靴内で後方へズレやすい。</a:t>
            </a:r>
          </a:p>
          <a:p>
            <a:r>
              <a:rPr lang="ja-JP" altLang="en-US" dirty="0"/>
              <a:t>まず「かかとを奥に合わせる」ことを優先し、トントンと踵を合わせてから紐を締める。</a:t>
            </a:r>
          </a:p>
          <a:p>
            <a:r>
              <a:rPr lang="ja-JP" altLang="en-US" dirty="0"/>
              <a:t>締め方は、親指側→小指側→上へ、段ごとに均一に締める（締め上げない）。足首付近は強く締めすぎない。</a:t>
            </a:r>
          </a:p>
          <a:p>
            <a:r>
              <a:rPr lang="ja-JP" altLang="en-US" dirty="0"/>
              <a:t>締めた後は左右で歩いて比較し、足裏の一体感・動きやすさ・安定感の変化を確認する。靴内のズレを減らすこと自体が捻挫予防の土台となる。</a:t>
            </a:r>
          </a:p>
          <a:p>
            <a:r>
              <a:rPr lang="ja-JP" altLang="en-US" dirty="0"/>
              <a:t>実技はここで区切り、次は講義に戻って応急手当、とくに学校現場で迷いやすい「どこまでやるか」を整理する。</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学校での応急手当の最重要点は「どこまでやるか」の線引きであり、学校で行うのは治療ではなく、悪化させない一次対応までとする。</a:t>
            </a:r>
          </a:p>
          <a:p>
            <a:r>
              <a:rPr lang="ja-JP" altLang="en-US" dirty="0"/>
              <a:t>学校での役割は</a:t>
            </a:r>
            <a:r>
              <a:rPr lang="en-US" altLang="ja-JP" dirty="0"/>
              <a:t>2</a:t>
            </a:r>
            <a:r>
              <a:rPr lang="ja-JP" altLang="en-US" dirty="0"/>
              <a:t>つ：①その場で悪化させない、②危険サインを見抜いて医療につなぐ。</a:t>
            </a:r>
          </a:p>
          <a:p>
            <a:r>
              <a:rPr lang="ja-JP" altLang="en-US" dirty="0"/>
              <a:t>判断は</a:t>
            </a:r>
            <a:r>
              <a:rPr lang="en-US" altLang="ja-JP" dirty="0"/>
              <a:t>3</a:t>
            </a:r>
            <a:r>
              <a:rPr lang="ja-JP" altLang="en-US" dirty="0"/>
              <a:t>項目に絞る：①荷重できるか、②腫れの進行が速いか、③変形の有無。いずれかが強ければ、無理に動かさず固定して紹介（必要時は救急要請）へ切り替える。</a:t>
            </a:r>
          </a:p>
          <a:p>
            <a:r>
              <a:rPr lang="ja-JP" altLang="en-US" dirty="0"/>
              <a:t>危険サインが強くない場合に行うのが</a:t>
            </a:r>
            <a:r>
              <a:rPr lang="en-US" altLang="ja-JP" dirty="0"/>
              <a:t>RICE</a:t>
            </a:r>
            <a:r>
              <a:rPr lang="ja-JP" altLang="en-US" dirty="0"/>
              <a:t>（安静・冷却・軽い圧迫・挙上）。強い圧迫や無理な可動域テストは行わない。</a:t>
            </a:r>
          </a:p>
          <a:p>
            <a:r>
              <a:rPr lang="ja-JP" altLang="en-US" dirty="0"/>
              <a:t>流れは「一次対応→判断→医療連携」で、この線引きを整理したうえで、冷却と圧迫は実技で確認する</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学校で行うのは治療ではなく、悪化させない一次対応までと明確に線引きする。</a:t>
            </a:r>
          </a:p>
          <a:p>
            <a:r>
              <a:rPr lang="ja-JP" altLang="en-US" dirty="0"/>
              <a:t>学校で行う対応は</a:t>
            </a:r>
            <a:r>
              <a:rPr lang="en-US" altLang="ja-JP" dirty="0"/>
              <a:t>4</a:t>
            </a:r>
            <a:r>
              <a:rPr lang="ja-JP" altLang="en-US" dirty="0"/>
              <a:t>つ：安静・冷却・軽い圧迫・挙上（まず悪化させない）。</a:t>
            </a:r>
          </a:p>
          <a:p>
            <a:r>
              <a:rPr lang="ja-JP" altLang="en-US" dirty="0"/>
              <a:t>危険サインがあれば、それ以上の対応は行わず医療につなぐ。</a:t>
            </a:r>
          </a:p>
          <a:p>
            <a:r>
              <a:rPr lang="ja-JP" altLang="en-US" dirty="0"/>
              <a:t>学校で行わないこと：整復、強い牽引、無理な可動域テスト、「靭帯が切れた」などの断定。</a:t>
            </a:r>
          </a:p>
          <a:p>
            <a:r>
              <a:rPr lang="ja-JP" altLang="en-US" dirty="0"/>
              <a:t>危険サインの目安は</a:t>
            </a:r>
            <a:r>
              <a:rPr lang="en-US" altLang="ja-JP" dirty="0"/>
              <a:t>3</a:t>
            </a:r>
            <a:r>
              <a:rPr lang="ja-JP" altLang="en-US" dirty="0"/>
              <a:t>つ：①体重をかけられない（歩けない）、②腫れが急に増える、③変形やしびれがある。いずれかがあれば固定して受診（必要時は救急）。迷ったら固定して医療へつなぐ。</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従来の</a:t>
            </a:r>
            <a:r>
              <a:rPr lang="en-US" altLang="ja-JP" dirty="0"/>
              <a:t>RICE</a:t>
            </a:r>
            <a:r>
              <a:rPr lang="ja-JP" altLang="en-US" dirty="0"/>
              <a:t>に対し、近年は</a:t>
            </a:r>
            <a:r>
              <a:rPr lang="en-US" altLang="ja-JP" dirty="0"/>
              <a:t>POLICE</a:t>
            </a:r>
            <a:r>
              <a:rPr lang="ja-JP" altLang="en-US" dirty="0"/>
              <a:t>という概念が提案されている。</a:t>
            </a:r>
          </a:p>
          <a:p>
            <a:r>
              <a:rPr lang="ja-JP" altLang="en-US" dirty="0"/>
              <a:t>相違点は、</a:t>
            </a:r>
            <a:r>
              <a:rPr lang="en-US" altLang="ja-JP" dirty="0"/>
              <a:t>RICE</a:t>
            </a:r>
            <a:r>
              <a:rPr lang="ja-JP" altLang="en-US" dirty="0"/>
              <a:t>の</a:t>
            </a:r>
            <a:r>
              <a:rPr lang="en-US" altLang="ja-JP" dirty="0"/>
              <a:t>R</a:t>
            </a:r>
            <a:r>
              <a:rPr lang="ja-JP" altLang="en-US" dirty="0"/>
              <a:t>（安静）が、</a:t>
            </a:r>
            <a:r>
              <a:rPr lang="en-US" altLang="ja-JP" dirty="0"/>
              <a:t>POLICE</a:t>
            </a:r>
            <a:r>
              <a:rPr lang="ja-JP" altLang="en-US" dirty="0"/>
              <a:t>では</a:t>
            </a:r>
            <a:r>
              <a:rPr lang="en-US" altLang="ja-JP" dirty="0"/>
              <a:t>P</a:t>
            </a:r>
            <a:r>
              <a:rPr lang="ja-JP" altLang="en-US" dirty="0"/>
              <a:t>（保護）＋</a:t>
            </a:r>
            <a:r>
              <a:rPr lang="en-US" altLang="ja-JP" dirty="0"/>
              <a:t>OL</a:t>
            </a:r>
            <a:r>
              <a:rPr lang="ja-JP" altLang="en-US" dirty="0"/>
              <a:t>（</a:t>
            </a:r>
            <a:r>
              <a:rPr lang="en-US" altLang="ja-JP" dirty="0"/>
              <a:t>Optimal Loading</a:t>
            </a:r>
            <a:r>
              <a:rPr lang="ja-JP" altLang="en-US" dirty="0"/>
              <a:t>：最適負荷）に置き換わる点のみである。</a:t>
            </a:r>
          </a:p>
          <a:p>
            <a:r>
              <a:rPr lang="ja-JP" altLang="en-US" dirty="0"/>
              <a:t>重要なのは「完全に動かさない」ではなく、保護しつつ回復を妨げない範囲で段階的に動作・負荷を戻す考え方である。</a:t>
            </a:r>
          </a:p>
          <a:p>
            <a:r>
              <a:rPr lang="ja-JP" altLang="en-US" dirty="0"/>
              <a:t>ただし学校現場では痛みを我慢させて負荷をかける運用は行わず、まず保護して悪化させないことを優先する。危険サインがあれば固定して医療へつなぐ。</a:t>
            </a:r>
          </a:p>
          <a:p>
            <a:r>
              <a:rPr lang="en-US" altLang="ja-JP" dirty="0"/>
              <a:t>I</a:t>
            </a:r>
            <a:r>
              <a:rPr lang="ja-JP" altLang="en-US" dirty="0"/>
              <a:t>（冷却）</a:t>
            </a:r>
            <a:r>
              <a:rPr lang="en-US" altLang="ja-JP" dirty="0"/>
              <a:t>C</a:t>
            </a:r>
            <a:r>
              <a:rPr lang="ja-JP" altLang="en-US" dirty="0"/>
              <a:t>（軽い圧迫）</a:t>
            </a:r>
            <a:r>
              <a:rPr lang="en-US" altLang="ja-JP" dirty="0"/>
              <a:t>E</a:t>
            </a:r>
            <a:r>
              <a:rPr lang="ja-JP" altLang="en-US" dirty="0"/>
              <a:t>（挙上）は</a:t>
            </a:r>
            <a:r>
              <a:rPr lang="en-US" altLang="ja-JP" dirty="0"/>
              <a:t>RICE</a:t>
            </a:r>
            <a:r>
              <a:rPr lang="ja-JP" altLang="en-US" dirty="0"/>
              <a:t>と</a:t>
            </a:r>
            <a:r>
              <a:rPr lang="en-US" altLang="ja-JP" dirty="0"/>
              <a:t>POLICE</a:t>
            </a:r>
            <a:r>
              <a:rPr lang="ja-JP" altLang="en-US" dirty="0"/>
              <a:t>で共通であり、以降は学校現場で使用頻度の高いアイシングと圧迫を実技で確認する。</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本日の講習内容は</a:t>
            </a:r>
            <a:r>
              <a:rPr lang="en-US" altLang="ja-JP" dirty="0"/>
              <a:t>3</a:t>
            </a:r>
            <a:r>
              <a:rPr lang="ja-JP" altLang="en-US" dirty="0"/>
              <a:t>項目に整理して提示する。</a:t>
            </a:r>
          </a:p>
          <a:p>
            <a:r>
              <a:rPr lang="ja-JP" altLang="en-US" dirty="0"/>
              <a:t>①学校で「どこまで対応するか」を迷わないための線引きを持ち帰る。</a:t>
            </a:r>
          </a:p>
          <a:p>
            <a:r>
              <a:rPr lang="ja-JP" altLang="en-US" dirty="0"/>
              <a:t>②捻挫予防として、靴の履き方・靴紐調整で足底のズレを減らす。</a:t>
            </a:r>
          </a:p>
          <a:p>
            <a:r>
              <a:rPr lang="ja-JP" altLang="en-US" dirty="0"/>
              <a:t>③</a:t>
            </a:r>
            <a:r>
              <a:rPr lang="en-US" altLang="ja-JP" dirty="0"/>
              <a:t>RICE</a:t>
            </a:r>
            <a:r>
              <a:rPr lang="ja-JP" altLang="en-US" dirty="0"/>
              <a:t>／</a:t>
            </a:r>
            <a:r>
              <a:rPr lang="en-US" altLang="ja-JP" dirty="0"/>
              <a:t>POLICE</a:t>
            </a:r>
            <a:r>
              <a:rPr lang="ja-JP" altLang="en-US" dirty="0"/>
              <a:t>を安全な一次対応として、学校現場で実施できる形にする。</a:t>
            </a:r>
          </a:p>
          <a:p>
            <a:r>
              <a:rPr lang="ja-JP" altLang="en-US" dirty="0"/>
              <a:t>以上の</a:t>
            </a:r>
            <a:r>
              <a:rPr lang="en-US" altLang="ja-JP" dirty="0"/>
              <a:t>3</a:t>
            </a:r>
            <a:r>
              <a:rPr lang="ja-JP" altLang="en-US" dirty="0"/>
              <a:t>点に絞って進行する。</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2000</a:t>
            </a:r>
            <a:r>
              <a:rPr lang="ja-JP" altLang="en-US" dirty="0"/>
              <a:t>年に</a:t>
            </a:r>
            <a:r>
              <a:rPr lang="en-US" altLang="ja-JP" dirty="0" err="1"/>
              <a:t>JSPO</a:t>
            </a:r>
            <a:r>
              <a:rPr lang="en-US" altLang="ja-JP" dirty="0"/>
              <a:t>-AT</a:t>
            </a:r>
            <a:r>
              <a:rPr lang="ja-JP" altLang="en-US" dirty="0"/>
              <a:t>資格を取得し、競技現場で傷害対応と予防に携わってきた。</a:t>
            </a:r>
          </a:p>
          <a:p>
            <a:r>
              <a:rPr lang="ja-JP" altLang="en-US" dirty="0"/>
              <a:t>かつては現場によって、予防・救急・復帰支援・コンディショニングまで幅広い役割が求められた。</a:t>
            </a:r>
          </a:p>
          <a:p>
            <a:r>
              <a:rPr lang="ja-JP" altLang="en-US" dirty="0"/>
              <a:t>しかし学校現場で最重要なのは「治療」ではなく、適切な一次対応と医療連携、そして現場を安全に運用する段取りである。</a:t>
            </a:r>
          </a:p>
          <a:p>
            <a:r>
              <a:rPr lang="ja-JP" altLang="en-US" dirty="0"/>
              <a:t>応急手当は学校では説明責任が伴うため、「安全にできること／やらないこと」を明確に整理して進める。</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小学生</a:t>
            </a:r>
            <a:r>
              <a:rPr lang="en-US" altLang="ja-JP" dirty="0"/>
              <a:t>〜</a:t>
            </a:r>
            <a:r>
              <a:rPr lang="ja-JP" altLang="en-US" dirty="0"/>
              <a:t>中学生は身長が最大に伸びる時期で、成長スパート（</a:t>
            </a:r>
            <a:r>
              <a:rPr lang="en-US" altLang="ja-JP" dirty="0"/>
              <a:t>PHV</a:t>
            </a:r>
            <a:r>
              <a:rPr lang="ja-JP" altLang="en-US" dirty="0"/>
              <a:t>：</a:t>
            </a:r>
            <a:r>
              <a:rPr lang="en-US" altLang="ja-JP" dirty="0"/>
              <a:t>Peak Height Velocity</a:t>
            </a:r>
            <a:r>
              <a:rPr lang="ja-JP" altLang="en-US" dirty="0"/>
              <a:t>）に該当する。</a:t>
            </a:r>
          </a:p>
          <a:p>
            <a:r>
              <a:rPr lang="ja-JP" altLang="en-US" dirty="0"/>
              <a:t>この時期の重要点は</a:t>
            </a:r>
            <a:r>
              <a:rPr lang="en-US" altLang="ja-JP" dirty="0"/>
              <a:t>2</a:t>
            </a:r>
            <a:r>
              <a:rPr lang="ja-JP" altLang="en-US" dirty="0"/>
              <a:t>つ：①同学年内でも発達差が急拡大するため、一律の量・同一メニューは不適合が出やすい。②身体サイズの急変に神経制御が追いつかず、動きの「ぎこちなさ（</a:t>
            </a:r>
            <a:r>
              <a:rPr lang="en-US" altLang="ja-JP" dirty="0"/>
              <a:t>clumsy</a:t>
            </a:r>
            <a:r>
              <a:rPr lang="ja-JP" altLang="en-US" dirty="0"/>
              <a:t>）」が増えやすい。</a:t>
            </a:r>
          </a:p>
          <a:p>
            <a:r>
              <a:rPr lang="ja-JP" altLang="en-US" dirty="0"/>
              <a:t>これは「運動神経が悪い」ではなく、成長に伴う一時的な調整ズレとして捉えるべきである。</a:t>
            </a:r>
          </a:p>
          <a:p>
            <a:r>
              <a:rPr lang="ja-JP" altLang="en-US" dirty="0"/>
              <a:t>そのズレにより受け止めが崩れ、負荷が一点集中しやすくなり、外傷・オーバーユースの両方のリスクが上がる。</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clumsy</a:t>
            </a:r>
            <a:r>
              <a:rPr lang="ja-JP" altLang="en-US" dirty="0"/>
              <a:t>（クラムジー）は「運動が苦手」ではなく、成長による身体サイズ変化に感覚・制御が追いつかず、動きが一時的にズレる状態である。</a:t>
            </a:r>
          </a:p>
          <a:p>
            <a:r>
              <a:rPr lang="ja-JP" altLang="en-US" dirty="0"/>
              <a:t>成長期は骨が先に伸び、筋・腱・神経は遅れて適応するため、身体認知（身体の地図）の更新が間に合わず、手足のタイミングが「半拍」ずれる。</a:t>
            </a:r>
          </a:p>
          <a:p>
            <a:r>
              <a:rPr lang="ja-JP" altLang="en-US" dirty="0"/>
              <a:t>このズレは構えの遅れや踏ん張りの抜けを招き、力を逃がせず分散できないため、負荷が一点集中しやすくなる。</a:t>
            </a:r>
          </a:p>
          <a:p>
            <a:r>
              <a:rPr lang="ja-JP" altLang="en-US" dirty="0"/>
              <a:t>その結果、学校現場で多い突き指や足関節捻挫などの「よくあるケガ」に直結する。</a:t>
            </a:r>
          </a:p>
          <a:p>
            <a:r>
              <a:rPr lang="ja-JP" altLang="en-US" dirty="0"/>
              <a:t>したがって原因は運動神経の問題ではなく、成長期特有の一時的ミスマッチであり、次に現場での見抜き方と声かけに展開する。</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現場では、こんな子を見かけることがありませんか？</a:t>
            </a:r>
            <a:br>
              <a:rPr lang="ja-JP" altLang="en-US" dirty="0"/>
            </a:br>
            <a:r>
              <a:rPr lang="ja-JP" altLang="en-US" dirty="0"/>
              <a:t>まず、</a:t>
            </a:r>
            <a:r>
              <a:rPr lang="ja-JP" altLang="en-US" b="1" dirty="0"/>
              <a:t>顎を突き出して背中が丸い</a:t>
            </a:r>
            <a:r>
              <a:rPr lang="ja-JP" altLang="en-US" dirty="0"/>
              <a:t>。いわゆる“チンポーク様”の姿勢です。視線が下がりやすく、身体の位置合わせが雑になりやすい。</a:t>
            </a:r>
          </a:p>
          <a:p>
            <a:r>
              <a:rPr lang="ja-JP" altLang="en-US" dirty="0"/>
              <a:t>次に、歩き方。</a:t>
            </a:r>
            <a:r>
              <a:rPr lang="ja-JP" altLang="en-US" b="1" dirty="0"/>
              <a:t>ドシドシ歩く</a:t>
            </a:r>
            <a:r>
              <a:rPr lang="ja-JP" altLang="en-US" dirty="0"/>
              <a:t>、</a:t>
            </a:r>
            <a:r>
              <a:rPr lang="ja-JP" altLang="en-US" b="1" dirty="0"/>
              <a:t>足を引きずる</a:t>
            </a:r>
            <a:r>
              <a:rPr lang="ja-JP" altLang="en-US" dirty="0"/>
              <a:t>。本人は普通に歩いているつもりでも、脚が上がりきらず、つまずきやすくなります。</a:t>
            </a:r>
          </a:p>
          <a:p>
            <a:r>
              <a:rPr lang="ja-JP" altLang="en-US" dirty="0"/>
              <a:t>そして生活動作の中で、</a:t>
            </a:r>
            <a:r>
              <a:rPr lang="ja-JP" altLang="en-US" b="1" dirty="0"/>
              <a:t>机・柱・ドアにぶつかる</a:t>
            </a:r>
            <a:r>
              <a:rPr lang="ja-JP" altLang="en-US" dirty="0"/>
              <a:t>、</a:t>
            </a:r>
            <a:r>
              <a:rPr lang="ja-JP" altLang="en-US" b="1" dirty="0"/>
              <a:t>物を落とす</a:t>
            </a:r>
            <a:r>
              <a:rPr lang="ja-JP" altLang="en-US" dirty="0"/>
              <a:t>。</a:t>
            </a:r>
            <a:br>
              <a:rPr lang="ja-JP" altLang="en-US" dirty="0"/>
            </a:br>
            <a:r>
              <a:rPr lang="ja-JP" altLang="en-US" dirty="0"/>
              <a:t>体育だけでなく、教室や廊下でも起きるのがポイントです。</a:t>
            </a:r>
          </a:p>
          <a:p>
            <a:r>
              <a:rPr lang="ja-JP" altLang="en-US" dirty="0"/>
              <a:t>現場で見られる </a:t>
            </a:r>
            <a:r>
              <a:rPr lang="en-US" altLang="ja-JP" dirty="0"/>
              <a:t>clumsy </a:t>
            </a:r>
            <a:r>
              <a:rPr lang="ja-JP" altLang="en-US" dirty="0"/>
              <a:t>のサインとして、①顎を突き出し背中が丸い“チンポーク様”姿勢（視線が下がり位置合わせが雑になりやすい）、②ドシドシ歩く・足を引きずるなどの歩容（脚が上がらずつまずきやすい）、③机や柱にぶつかる・物を落とす等の不器用さ（体育に限らず教室や廊下でも起こる）を挙げる。</a:t>
            </a:r>
          </a:p>
          <a:p>
            <a:r>
              <a:rPr lang="ja-JP" altLang="en-US" dirty="0"/>
              <a:t>ただし、単独所見だけで </a:t>
            </a:r>
            <a:r>
              <a:rPr lang="en-US" altLang="ja-JP" dirty="0"/>
              <a:t>clumsy </a:t>
            </a:r>
            <a:r>
              <a:rPr lang="ja-JP" altLang="en-US" dirty="0"/>
              <a:t>と断定はできない。複数が重なる場合、成長期の急変化に対して身体認知の更新が追いついていない可能性がある。</a:t>
            </a:r>
          </a:p>
          <a:p>
            <a:r>
              <a:rPr lang="ja-JP" altLang="en-US" dirty="0"/>
              <a:t>重要なのは、本人を「不注意」「だらしない」と評価せず、「昨日の身体」と「今日の身体」のズレとして捉え、次に示す“ケガを減らす声かけ”へつなげる。</a:t>
            </a:r>
          </a:p>
          <a:p>
            <a:r>
              <a:rPr lang="ja-JP" altLang="en-US" dirty="0"/>
              <a:t>もちろん、これだけで全部が </a:t>
            </a:r>
            <a:r>
              <a:rPr lang="en-US" altLang="ja-JP" dirty="0"/>
              <a:t>clumsy </a:t>
            </a:r>
            <a:r>
              <a:rPr lang="ja-JP" altLang="en-US" dirty="0"/>
              <a:t>とは言えません。</a:t>
            </a:r>
            <a:br>
              <a:rPr lang="ja-JP" altLang="en-US" dirty="0"/>
            </a:br>
            <a:r>
              <a:rPr lang="ja-JP" altLang="en-US" dirty="0"/>
              <a:t>ただ、こうした所見が重なる場合は、成長期の急な変化に対して、</a:t>
            </a:r>
            <a:r>
              <a:rPr lang="ja-JP" altLang="en-US" b="1" dirty="0"/>
              <a:t>身体認知の更新が追いついていない</a:t>
            </a:r>
            <a:r>
              <a:rPr lang="ja-JP" altLang="en-US" dirty="0"/>
              <a:t>可能性があります。</a:t>
            </a:r>
          </a:p>
          <a:p>
            <a:r>
              <a:rPr lang="ja-JP" altLang="en-US" dirty="0"/>
              <a:t>ここで大事なのは、本人を「不注意」「だらしない」で片づけないことです。</a:t>
            </a:r>
            <a:br>
              <a:rPr lang="ja-JP" altLang="en-US" dirty="0"/>
            </a:br>
            <a:r>
              <a:rPr lang="ja-JP" altLang="en-US" dirty="0"/>
              <a:t>体の変化が速い時期に起こる、</a:t>
            </a:r>
            <a:r>
              <a:rPr lang="ja-JP" altLang="en-US" b="1" dirty="0"/>
              <a:t>「昨日の身体」と「今日の身体」のズレ</a:t>
            </a:r>
            <a:r>
              <a:rPr lang="ja-JP" altLang="en-US" dirty="0"/>
              <a:t>として捉える。</a:t>
            </a:r>
            <a:br>
              <a:rPr lang="ja-JP" altLang="en-US" dirty="0"/>
            </a:br>
            <a:r>
              <a:rPr lang="ja-JP" altLang="en-US" dirty="0"/>
              <a:t>そうすると、次のスライドで話す“ケガを減らす声かけ”につながっていきます。</a:t>
            </a:r>
          </a:p>
          <a:p>
            <a:br>
              <a:rPr lang="ja-JP" altLang="en-US" dirty="0"/>
            </a:b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修正の基本は、目線を「今の身長」に合わせ直すことにある。</a:t>
            </a:r>
          </a:p>
          <a:p>
            <a:r>
              <a:rPr lang="ja-JP" altLang="en-US" dirty="0"/>
              <a:t>単に「顔を上げる」のではなく、耳眼水平（耳と目のラインが水平）を基準に目の高さを調整することで、頭部位置が整い動きが戻りやすくなる。</a:t>
            </a:r>
          </a:p>
          <a:p>
            <a:r>
              <a:rPr lang="ja-JP" altLang="en-US" dirty="0"/>
              <a:t>成長期は体の変化が速い一方、本人は目線の変化に気づきにくく、集団環境ではさらに自覚しづらい。</a:t>
            </a:r>
          </a:p>
          <a:p>
            <a:r>
              <a:rPr lang="ja-JP" altLang="en-US" dirty="0"/>
              <a:t>学校現場では柱・壁・黒板などの基準物で身長変化を“見える化”し、「以前と現在」を比較してチェックする。これだけで姿勢や歩容が改善する例がある。</a:t>
            </a:r>
          </a:p>
          <a:p>
            <a:r>
              <a:rPr lang="ja-JP" altLang="en-US" dirty="0"/>
              <a:t>一度きりではなく定期的にチェックして微調整を繰り返すことが、ケガ予防の土台となる。</a:t>
            </a:r>
          </a:p>
          <a:p>
            <a:br>
              <a:rPr lang="ja-JP" altLang="en-US" dirty="0"/>
            </a:b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原因は大きく</a:t>
            </a:r>
            <a:r>
              <a:rPr lang="en-US" altLang="ja-JP" dirty="0"/>
              <a:t>2</a:t>
            </a:r>
            <a:r>
              <a:rPr lang="ja-JP" altLang="en-US" dirty="0"/>
              <a:t>つに分けられます。</a:t>
            </a:r>
          </a:p>
          <a:p>
            <a:r>
              <a:rPr lang="en-US" altLang="ja-JP" dirty="0"/>
              <a:t>1</a:t>
            </a:r>
            <a:r>
              <a:rPr lang="ja-JP" altLang="en-US" dirty="0"/>
              <a:t>つ目は </a:t>
            </a:r>
            <a:r>
              <a:rPr lang="ja-JP" altLang="en-US" b="1" dirty="0"/>
              <a:t>外傷</a:t>
            </a:r>
            <a:r>
              <a:rPr lang="ja-JP" altLang="en-US" dirty="0"/>
              <a:t>。転倒、接触、ジャンプの着地など、いわゆる </a:t>
            </a:r>
            <a:r>
              <a:rPr lang="ja-JP" altLang="en-US" b="1" dirty="0"/>
              <a:t>「一発の外力」</a:t>
            </a:r>
            <a:r>
              <a:rPr lang="ja-JP" altLang="en-US" dirty="0"/>
              <a:t> です。</a:t>
            </a:r>
            <a:br>
              <a:rPr lang="ja-JP" altLang="en-US" dirty="0"/>
            </a:br>
            <a:r>
              <a:rPr lang="ja-JP" altLang="en-US" dirty="0"/>
              <a:t>瞬間的に大きい力が入って、「痛っ！」となるタイプですね。</a:t>
            </a:r>
          </a:p>
          <a:p>
            <a:r>
              <a:rPr lang="en-US" altLang="ja-JP" dirty="0"/>
              <a:t>2</a:t>
            </a:r>
            <a:r>
              <a:rPr lang="ja-JP" altLang="en-US" dirty="0"/>
              <a:t>つ目は </a:t>
            </a:r>
            <a:r>
              <a:rPr lang="ja-JP" altLang="en-US" b="1" dirty="0"/>
              <a:t>オーバーユース</a:t>
            </a:r>
            <a:r>
              <a:rPr lang="ja-JP" altLang="en-US" dirty="0"/>
              <a:t>。反復ストレスが少しずつ </a:t>
            </a:r>
            <a:r>
              <a:rPr lang="ja-JP" altLang="en-US" b="1" dirty="0"/>
              <a:t>“貯金”</a:t>
            </a:r>
            <a:r>
              <a:rPr lang="ja-JP" altLang="en-US" dirty="0"/>
              <a:t> されて、ある日 </a:t>
            </a:r>
            <a:r>
              <a:rPr lang="ja-JP" altLang="en-US" b="1" dirty="0"/>
              <a:t>限界を超える</a:t>
            </a:r>
            <a:r>
              <a:rPr lang="ja-JP" altLang="en-US" dirty="0"/>
              <a:t>タイプです。</a:t>
            </a:r>
            <a:br>
              <a:rPr lang="ja-JP" altLang="en-US" dirty="0"/>
            </a:br>
            <a:r>
              <a:rPr lang="ja-JP" altLang="en-US" dirty="0"/>
              <a:t>一回一回は軽くても、積み重なると最後にバーンと来ます。</a:t>
            </a:r>
          </a:p>
          <a:p>
            <a:r>
              <a:rPr lang="ja-JP" altLang="en-US" dirty="0"/>
              <a:t>ここで大事なのは、この</a:t>
            </a:r>
            <a:r>
              <a:rPr lang="en-US" altLang="ja-JP" dirty="0"/>
              <a:t>2</a:t>
            </a:r>
            <a:r>
              <a:rPr lang="ja-JP" altLang="en-US" dirty="0"/>
              <a:t>つに </a:t>
            </a:r>
            <a:r>
              <a:rPr lang="ja-JP" altLang="en-US" b="1" dirty="0"/>
              <a:t>共通点がある</a:t>
            </a:r>
            <a:r>
              <a:rPr lang="ja-JP" altLang="en-US" dirty="0"/>
              <a:t> ということです。</a:t>
            </a:r>
            <a:br>
              <a:rPr lang="ja-JP" altLang="en-US" dirty="0"/>
            </a:br>
            <a:r>
              <a:rPr lang="ja-JP" altLang="en-US" dirty="0"/>
              <a:t>それは何かというと、結論から言えば </a:t>
            </a:r>
            <a:r>
              <a:rPr lang="ja-JP" altLang="en-US" b="1" dirty="0"/>
              <a:t>負担が“一点に集中”している</a:t>
            </a:r>
            <a:r>
              <a:rPr lang="ja-JP" altLang="en-US" dirty="0"/>
              <a:t>ことです。</a:t>
            </a:r>
          </a:p>
          <a:p>
            <a:r>
              <a:rPr lang="ja-JP" altLang="en-US" dirty="0"/>
              <a:t>ケガの原因は大きく①外傷（転倒・接触・着地など“一発の外力”）と②オーバーユース（反復ストレスの蓄積）に分けられる。</a:t>
            </a:r>
          </a:p>
          <a:p>
            <a:r>
              <a:rPr lang="ja-JP" altLang="en-US" dirty="0"/>
              <a:t>ただし両者には共通点があり、それは負担が「一点に集中」していることにある。</a:t>
            </a:r>
          </a:p>
          <a:p>
            <a:r>
              <a:rPr lang="ja-JP" altLang="en-US" dirty="0"/>
              <a:t>本来は全身で負荷を受けて分散できるが、姿勢や動きの崩れがあると力を逃がせず、特定部位に負担が集まり、限界を超えてケガになる。</a:t>
            </a:r>
          </a:p>
          <a:p>
            <a:r>
              <a:rPr lang="ja-JP" altLang="en-US" dirty="0"/>
              <a:t>後半では、この「一点集中」を見つけ、負担を分散できる身体の使い方に戻すことを扱う。</a:t>
            </a:r>
          </a:p>
          <a:p>
            <a:r>
              <a:rPr lang="ja-JP" altLang="en-US" dirty="0"/>
              <a:t>本来、体の負荷は全身で受けて </a:t>
            </a:r>
            <a:r>
              <a:rPr lang="ja-JP" altLang="en-US" b="1" dirty="0"/>
              <a:t>分散</a:t>
            </a:r>
            <a:r>
              <a:rPr lang="ja-JP" altLang="en-US" dirty="0"/>
              <a:t>できるはずです。</a:t>
            </a:r>
            <a:br>
              <a:rPr lang="ja-JP" altLang="en-US" dirty="0"/>
            </a:br>
            <a:r>
              <a:rPr lang="ja-JP" altLang="en-US" dirty="0"/>
              <a:t>ところが、動きの崩れや姿勢のズレがあると、力を逃がせず、特定の場所に集まります。</a:t>
            </a:r>
            <a:br>
              <a:rPr lang="ja-JP" altLang="en-US" dirty="0"/>
            </a:br>
            <a:r>
              <a:rPr lang="ja-JP" altLang="en-US" dirty="0"/>
              <a:t>するとどちらも：負担を分散できず、特定の場所に集中する。結果として、そこが限界を超えてケガになる。</a:t>
            </a:r>
            <a:endParaRPr lang="en-US" altLang="ja-JP" dirty="0"/>
          </a:p>
          <a:p>
            <a:r>
              <a:rPr lang="ja-JP" altLang="en-US" dirty="0"/>
              <a:t>外傷でも、オーバーユースでも、最後に起きていることはここです。</a:t>
            </a:r>
          </a:p>
          <a:p>
            <a:r>
              <a:rPr lang="ja-JP" altLang="en-US" dirty="0"/>
              <a:t>この「一点集中」を見つけて、分散できる体の使い方に戻す。</a:t>
            </a:r>
            <a:br>
              <a:rPr lang="ja-JP" altLang="en-US" dirty="0"/>
            </a:br>
            <a:r>
              <a:rPr lang="ja-JP" altLang="en-US" dirty="0"/>
              <a:t>これが今日の後半のテーマになります。</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外傷は外力が強いほど危険だが、問題は「力の強さ」だけではなく「受け方」で結果が大きく変わる。</a:t>
            </a:r>
          </a:p>
          <a:p>
            <a:r>
              <a:rPr lang="ja-JP" altLang="en-US" dirty="0"/>
              <a:t>転倒時、転がって力を分散できる場合と、膝や手をついてその場で止まり衝撃が一点集中する場合では損傷リスクが異なる。要点は「止まり方が悪いと一点集中が起きる」。</a:t>
            </a:r>
          </a:p>
          <a:p>
            <a:r>
              <a:rPr lang="ja-JP" altLang="en-US" dirty="0"/>
              <a:t>突き指も同様で、指先でボールを止めに行くほど指先に負担が集中し、特に</a:t>
            </a:r>
            <a:r>
              <a:rPr lang="en-US" altLang="ja-JP" dirty="0"/>
              <a:t>1</a:t>
            </a:r>
            <a:r>
              <a:rPr lang="ja-JP" altLang="en-US" dirty="0"/>
              <a:t>本指だと危険が増す。</a:t>
            </a:r>
          </a:p>
          <a:p>
            <a:r>
              <a:rPr lang="ja-JP" altLang="en-US" dirty="0"/>
              <a:t>予防としては、指だけで止めず手のひら全体、可能なら</a:t>
            </a:r>
            <a:r>
              <a:rPr lang="en-US" altLang="ja-JP" dirty="0"/>
              <a:t>5</a:t>
            </a:r>
            <a:r>
              <a:rPr lang="ja-JP" altLang="en-US" dirty="0"/>
              <a:t>本指で包むように「面で受ける」ことが有効である。</a:t>
            </a:r>
          </a:p>
          <a:p>
            <a:r>
              <a:rPr lang="ja-JP" altLang="en-US" dirty="0"/>
              <a:t>キーワードは強い衝撃そのものより「受け方」であり、一点集中を作らない受け方が外傷予防の入口となる。</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895350" y="695968"/>
            <a:ext cx="10241280" cy="1005840"/>
          </a:xfrm>
          <a:prstGeom prst="rect">
            <a:avLst/>
          </a:prstGeom>
          <a:noFill/>
          <a:ln/>
        </p:spPr>
        <p:txBody>
          <a:bodyPr wrap="square" rtlCol="0" anchor="ctr"/>
          <a:lstStyle/>
          <a:p>
            <a:pPr marL="0" indent="0" algn="ctr">
              <a:buNone/>
            </a:pPr>
            <a:r>
              <a:rPr lang="en-US" sz="4400" b="1" dirty="0">
                <a:solidFill>
                  <a:srgbClr val="14285A"/>
                </a:solidFill>
                <a:latin typeface="メイリオ" panose="020B0604030504040204" pitchFamily="50" charset="-128"/>
                <a:ea typeface="メイリオ" panose="020B0604030504040204" pitchFamily="50" charset="-128"/>
              </a:rPr>
              <a:t>応急手当とケガ予防（学校現場）</a:t>
            </a:r>
            <a:endParaRPr lang="en-US" sz="4400" dirty="0">
              <a:solidFill>
                <a:srgbClr val="14285A"/>
              </a:solidFill>
              <a:latin typeface="メイリオ" panose="020B0604030504040204" pitchFamily="50" charset="-128"/>
              <a:ea typeface="メイリオ" panose="020B0604030504040204" pitchFamily="50" charset="-128"/>
            </a:endParaRPr>
          </a:p>
        </p:txBody>
      </p:sp>
      <p:sp>
        <p:nvSpPr>
          <p:cNvPr id="3" name="Text 1"/>
          <p:cNvSpPr/>
          <p:nvPr/>
        </p:nvSpPr>
        <p:spPr>
          <a:xfrm>
            <a:off x="895350" y="1861572"/>
            <a:ext cx="10241280" cy="731520"/>
          </a:xfrm>
          <a:prstGeom prst="rect">
            <a:avLst/>
          </a:prstGeom>
          <a:noFill/>
          <a:ln/>
        </p:spPr>
        <p:txBody>
          <a:bodyPr wrap="square" rtlCol="0" anchor="ctr"/>
          <a:lstStyle/>
          <a:p>
            <a:pPr marL="0" indent="0" algn="ctr">
              <a:buNone/>
            </a:pPr>
            <a:r>
              <a:rPr lang="en-US" sz="3200" dirty="0" err="1">
                <a:solidFill>
                  <a:srgbClr val="14285A"/>
                </a:solidFill>
              </a:rPr>
              <a:t>90分：講義＋実技（靴紐／</a:t>
            </a:r>
            <a:r>
              <a:rPr lang="en-US" altLang="ja-JP" sz="3200" dirty="0" err="1">
                <a:solidFill>
                  <a:srgbClr val="14285A"/>
                </a:solidFill>
              </a:rPr>
              <a:t>RICE</a:t>
            </a:r>
            <a:r>
              <a:rPr lang="ja-JP" altLang="en-US" sz="3200" dirty="0">
                <a:solidFill>
                  <a:srgbClr val="14285A"/>
                </a:solidFill>
              </a:rPr>
              <a:t>・</a:t>
            </a:r>
            <a:r>
              <a:rPr lang="en-US" altLang="ja-JP" sz="3200" dirty="0">
                <a:solidFill>
                  <a:srgbClr val="14285A"/>
                </a:solidFill>
              </a:rPr>
              <a:t>POLISE</a:t>
            </a:r>
            <a:r>
              <a:rPr lang="en-US" sz="3200" dirty="0">
                <a:solidFill>
                  <a:srgbClr val="14285A"/>
                </a:solidFill>
              </a:rPr>
              <a:t>）</a:t>
            </a:r>
          </a:p>
        </p:txBody>
      </p:sp>
      <p:sp>
        <p:nvSpPr>
          <p:cNvPr id="6" name="テキスト ボックス 5">
            <a:extLst>
              <a:ext uri="{FF2B5EF4-FFF2-40B4-BE49-F238E27FC236}">
                <a16:creationId xmlns:a16="http://schemas.microsoft.com/office/drawing/2014/main" id="{6D9B1488-2BFD-D4DF-501A-C9B9774C150D}"/>
              </a:ext>
            </a:extLst>
          </p:cNvPr>
          <p:cNvSpPr txBox="1"/>
          <p:nvPr/>
        </p:nvSpPr>
        <p:spPr>
          <a:xfrm>
            <a:off x="1739958" y="3305344"/>
            <a:ext cx="8867082" cy="3139321"/>
          </a:xfrm>
          <a:prstGeom prst="rect">
            <a:avLst/>
          </a:prstGeom>
          <a:noFill/>
        </p:spPr>
        <p:txBody>
          <a:bodyPr wrap="square">
            <a:spAutoFit/>
          </a:bodyPr>
          <a:lstStyle/>
          <a:p>
            <a:pPr>
              <a:buNone/>
            </a:pPr>
            <a:r>
              <a:rPr lang="ja-JP" altLang="en-US" b="1" dirty="0"/>
              <a:t>■ 資格</a:t>
            </a:r>
          </a:p>
          <a:p>
            <a:pPr>
              <a:buNone/>
            </a:pPr>
            <a:r>
              <a:rPr lang="ja-JP" altLang="en-US" dirty="0"/>
              <a:t>日本スポーツ協会 公認アスレティックトレーナー</a:t>
            </a:r>
            <a:br>
              <a:rPr lang="ja-JP" altLang="en-US" dirty="0"/>
            </a:br>
            <a:r>
              <a:rPr lang="ja-JP" altLang="en-US" dirty="0"/>
              <a:t>日本スポーツ協会 公認コーチ（ウエイトリフティング）</a:t>
            </a:r>
          </a:p>
          <a:p>
            <a:pPr>
              <a:buNone/>
            </a:pPr>
            <a:r>
              <a:rPr lang="ja-JP" altLang="en-US" b="1" dirty="0"/>
              <a:t>■ 競技帯同・専門活動</a:t>
            </a:r>
          </a:p>
          <a:p>
            <a:pPr>
              <a:buNone/>
            </a:pPr>
            <a:r>
              <a:rPr lang="ja-JP" altLang="en-US" dirty="0"/>
              <a:t>日本ウエイトリフティング協会 医科学委員会メディカルチーム（</a:t>
            </a:r>
            <a:r>
              <a:rPr lang="en-US" altLang="ja-JP" dirty="0"/>
              <a:t>2008–2022</a:t>
            </a:r>
            <a:r>
              <a:rPr lang="ja-JP" altLang="en-US" dirty="0"/>
              <a:t>）</a:t>
            </a:r>
            <a:br>
              <a:rPr lang="ja-JP" altLang="en-US" dirty="0"/>
            </a:br>
            <a:r>
              <a:rPr lang="en-US" altLang="ja-JP" dirty="0"/>
              <a:t>2020 TOKYO</a:t>
            </a:r>
            <a:r>
              <a:rPr lang="ja-JP" altLang="en-US" dirty="0"/>
              <a:t>オリンピック 競技トレーナー（ウエイトリフティング）</a:t>
            </a:r>
            <a:br>
              <a:rPr lang="ja-JP" altLang="en-US" dirty="0"/>
            </a:br>
            <a:r>
              <a:rPr lang="en-US" altLang="ja-JP" dirty="0"/>
              <a:t>2026 </a:t>
            </a:r>
            <a:r>
              <a:rPr lang="en-US" altLang="ja-JP" dirty="0" err="1"/>
              <a:t>AINAGOC</a:t>
            </a:r>
            <a:r>
              <a:rPr lang="en-US" altLang="ja-JP" dirty="0"/>
              <a:t> NF</a:t>
            </a:r>
            <a:r>
              <a:rPr lang="ja-JP" altLang="en-US" dirty="0"/>
              <a:t>トレーナー責任者（ウエイトリフティング）</a:t>
            </a:r>
          </a:p>
          <a:p>
            <a:pPr>
              <a:buNone/>
            </a:pPr>
            <a:r>
              <a:rPr lang="ja-JP" altLang="en-US" b="1" dirty="0"/>
              <a:t>■ 現在</a:t>
            </a:r>
          </a:p>
          <a:p>
            <a:pPr>
              <a:buNone/>
            </a:pPr>
            <a:r>
              <a:rPr lang="ja-JP" altLang="en-US" dirty="0"/>
              <a:t>愛工大名電高校 硬式野球部トレーナー（</a:t>
            </a:r>
            <a:r>
              <a:rPr lang="en-US" altLang="ja-JP" dirty="0"/>
              <a:t>1998–</a:t>
            </a:r>
            <a:r>
              <a:rPr lang="ja-JP" altLang="en-US" dirty="0"/>
              <a:t>現在）</a:t>
            </a:r>
            <a:br>
              <a:rPr lang="ja-JP" altLang="en-US" dirty="0"/>
            </a:br>
            <a:r>
              <a:rPr lang="ja-JP" altLang="en-US" dirty="0"/>
              <a:t>ふくもり接骨院・はり・灸</a:t>
            </a:r>
            <a:br>
              <a:rPr lang="ja-JP" altLang="en-US" dirty="0"/>
            </a:br>
            <a:r>
              <a:rPr lang="ja-JP" altLang="en-US" dirty="0"/>
              <a:t>福森 繁明</a:t>
            </a:r>
          </a:p>
        </p:txBody>
      </p:sp>
      <p:cxnSp>
        <p:nvCxnSpPr>
          <p:cNvPr id="8" name="直線コネクタ 7">
            <a:extLst>
              <a:ext uri="{FF2B5EF4-FFF2-40B4-BE49-F238E27FC236}">
                <a16:creationId xmlns:a16="http://schemas.microsoft.com/office/drawing/2014/main" id="{FD488E6F-AE3A-9892-1FDB-415F60813017}"/>
              </a:ext>
            </a:extLst>
          </p:cNvPr>
          <p:cNvCxnSpPr/>
          <p:nvPr/>
        </p:nvCxnSpPr>
        <p:spPr>
          <a:xfrm>
            <a:off x="1061604" y="2839831"/>
            <a:ext cx="10075026" cy="0"/>
          </a:xfrm>
          <a:prstGeom prst="line">
            <a:avLst/>
          </a:prstGeom>
          <a:ln w="31750">
            <a:solidFill>
              <a:srgbClr val="14285A"/>
            </a:solidFill>
          </a:ln>
        </p:spPr>
        <p:style>
          <a:lnRef idx="1">
            <a:schemeClr val="accent1"/>
          </a:lnRef>
          <a:fillRef idx="0">
            <a:schemeClr val="accent1"/>
          </a:fillRef>
          <a:effectRef idx="0">
            <a:schemeClr val="accent1"/>
          </a:effectRef>
          <a:fontRef idx="minor">
            <a:schemeClr val="tx1"/>
          </a:fontRef>
        </p:style>
      </p:cxnSp>
      <p:pic>
        <p:nvPicPr>
          <p:cNvPr id="5" name="図 4" descr="QR コード&#10;&#10;AI 生成コンテンツは誤りを含む可能性があります。">
            <a:extLst>
              <a:ext uri="{FF2B5EF4-FFF2-40B4-BE49-F238E27FC236}">
                <a16:creationId xmlns:a16="http://schemas.microsoft.com/office/drawing/2014/main" id="{0A49113C-CD71-D899-6560-C32FEAE3AB51}"/>
              </a:ext>
            </a:extLst>
          </p:cNvPr>
          <p:cNvPicPr>
            <a:picLocks noChangeAspect="1"/>
          </p:cNvPicPr>
          <p:nvPr/>
        </p:nvPicPr>
        <p:blipFill>
          <a:blip r:embed="rId3"/>
          <a:stretch>
            <a:fillRect/>
          </a:stretch>
        </p:blipFill>
        <p:spPr>
          <a:xfrm>
            <a:off x="9932378" y="4615322"/>
            <a:ext cx="2080846" cy="20808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12" name="図 11" descr="グラフィカル ユーザー インターフェイス&#10;&#10;AI 生成コンテンツは誤りを含む可能性があります。">
            <a:extLst>
              <a:ext uri="{FF2B5EF4-FFF2-40B4-BE49-F238E27FC236}">
                <a16:creationId xmlns:a16="http://schemas.microsoft.com/office/drawing/2014/main" id="{D9977599-DA06-C185-1521-25AEE564C1D2}"/>
              </a:ext>
            </a:extLst>
          </p:cNvPr>
          <p:cNvPicPr>
            <a:picLocks noChangeAspect="1"/>
          </p:cNvPicPr>
          <p:nvPr/>
        </p:nvPicPr>
        <p:blipFill>
          <a:blip r:embed="rId3"/>
          <a:stretch>
            <a:fillRect/>
          </a:stretch>
        </p:blipFill>
        <p:spPr>
          <a:xfrm>
            <a:off x="731520" y="-14290"/>
            <a:ext cx="10282813" cy="6858000"/>
          </a:xfrm>
          <a:prstGeom prst="rect">
            <a:avLst/>
          </a:prstGeom>
        </p:spPr>
      </p:pic>
      <p:sp>
        <p:nvSpPr>
          <p:cNvPr id="2" name="Text 0"/>
          <p:cNvSpPr/>
          <p:nvPr/>
        </p:nvSpPr>
        <p:spPr>
          <a:xfrm>
            <a:off x="731520" y="320040"/>
            <a:ext cx="10241280" cy="822960"/>
          </a:xfrm>
          <a:prstGeom prst="rect">
            <a:avLst/>
          </a:prstGeom>
          <a:noFill/>
          <a:ln/>
        </p:spPr>
        <p:txBody>
          <a:bodyPr wrap="square" rtlCol="0" anchor="ctr"/>
          <a:lstStyle/>
          <a:p>
            <a:pPr marL="0" indent="0" algn="ctr">
              <a:buNone/>
            </a:pPr>
            <a:r>
              <a:rPr lang="en-US" sz="4000" b="1" dirty="0">
                <a:solidFill>
                  <a:schemeClr val="accent1">
                    <a:lumMod val="50000"/>
                  </a:schemeClr>
                </a:solidFill>
              </a:rPr>
              <a:t>オーバーユース</a:t>
            </a:r>
            <a:r>
              <a:rPr lang="en-US" sz="4000" b="1" dirty="0">
                <a:solidFill>
                  <a:srgbClr val="000000"/>
                </a:solidFill>
              </a:rPr>
              <a:t>：反復が</a:t>
            </a:r>
            <a:r>
              <a:rPr lang="en-US" sz="4000" b="1" dirty="0">
                <a:solidFill>
                  <a:srgbClr val="FF0000"/>
                </a:solidFill>
              </a:rPr>
              <a:t>“貯金”</a:t>
            </a:r>
            <a:r>
              <a:rPr lang="en-US" sz="4000" b="1" dirty="0">
                <a:solidFill>
                  <a:srgbClr val="000000"/>
                </a:solidFill>
              </a:rPr>
              <a:t>される</a:t>
            </a:r>
            <a:endParaRPr lang="en-US" sz="4000" dirty="0"/>
          </a:p>
        </p:txBody>
      </p:sp>
      <p:sp>
        <p:nvSpPr>
          <p:cNvPr id="3" name="Text 1"/>
          <p:cNvSpPr/>
          <p:nvPr/>
        </p:nvSpPr>
        <p:spPr>
          <a:xfrm>
            <a:off x="731520" y="1234440"/>
            <a:ext cx="10241280" cy="5120640"/>
          </a:xfrm>
          <a:prstGeom prst="rect">
            <a:avLst/>
          </a:prstGeom>
          <a:noFill/>
          <a:ln/>
        </p:spPr>
        <p:txBody>
          <a:bodyPr wrap="square" rtlCol="0" anchor="t"/>
          <a:lstStyle/>
          <a:p>
            <a:pPr marL="0" indent="0">
              <a:buNone/>
            </a:pPr>
            <a:r>
              <a:rPr lang="en-US" sz="3200" b="1" dirty="0">
                <a:solidFill>
                  <a:srgbClr val="000000"/>
                </a:solidFill>
              </a:rPr>
              <a:t>• </a:t>
            </a:r>
            <a:r>
              <a:rPr lang="en-US" sz="3200" b="1" dirty="0" err="1">
                <a:solidFill>
                  <a:srgbClr val="000000"/>
                </a:solidFill>
              </a:rPr>
              <a:t>成長期は</a:t>
            </a:r>
            <a:r>
              <a:rPr lang="en-US" sz="3200" b="1" dirty="0" err="1">
                <a:solidFill>
                  <a:srgbClr val="FF0000"/>
                </a:solidFill>
              </a:rPr>
              <a:t>骨端</a:t>
            </a:r>
            <a:r>
              <a:rPr lang="en-US" sz="3200" b="1" dirty="0" err="1">
                <a:solidFill>
                  <a:srgbClr val="000000"/>
                </a:solidFill>
              </a:rPr>
              <a:t>や</a:t>
            </a:r>
            <a:r>
              <a:rPr lang="en-US" sz="3200" b="1" dirty="0" err="1">
                <a:solidFill>
                  <a:srgbClr val="FF0000"/>
                </a:solidFill>
              </a:rPr>
              <a:t>腱付着部</a:t>
            </a:r>
            <a:r>
              <a:rPr lang="en-US" sz="3200" b="1" dirty="0" err="1">
                <a:solidFill>
                  <a:srgbClr val="000000"/>
                </a:solidFill>
              </a:rPr>
              <a:t>が</a:t>
            </a:r>
            <a:r>
              <a:rPr lang="en-US" sz="3200" b="1" dirty="0" err="1">
                <a:solidFill>
                  <a:srgbClr val="FF0000"/>
                </a:solidFill>
              </a:rPr>
              <a:t>弱い</a:t>
            </a:r>
            <a:br>
              <a:rPr lang="en-US" sz="3200" b="1" dirty="0">
                <a:solidFill>
                  <a:srgbClr val="FF0000"/>
                </a:solidFill>
              </a:rPr>
            </a:br>
            <a:r>
              <a:rPr lang="ja-JP" altLang="en-US" sz="3200" b="1" dirty="0">
                <a:solidFill>
                  <a:srgbClr val="FF0000"/>
                </a:solidFill>
              </a:rPr>
              <a:t>　</a:t>
            </a:r>
            <a:r>
              <a:rPr lang="en-US" sz="3200" b="1" dirty="0">
                <a:solidFill>
                  <a:srgbClr val="000000"/>
                </a:solidFill>
              </a:rPr>
              <a:t>（同じ場所に貯まりやすい）</a:t>
            </a:r>
            <a:endParaRPr lang="en-US" sz="3200" b="1" dirty="0"/>
          </a:p>
          <a:p>
            <a:pPr marL="0" indent="0">
              <a:buNone/>
            </a:pPr>
            <a:r>
              <a:rPr lang="en-US" sz="3200" b="1" dirty="0">
                <a:solidFill>
                  <a:srgbClr val="000000"/>
                </a:solidFill>
              </a:rPr>
              <a:t>• </a:t>
            </a:r>
            <a:r>
              <a:rPr lang="en-US" sz="3200" b="1" dirty="0" err="1"/>
              <a:t>同じ</a:t>
            </a:r>
            <a:r>
              <a:rPr lang="en-US" sz="3200" b="1" dirty="0" err="1">
                <a:solidFill>
                  <a:schemeClr val="accent1">
                    <a:lumMod val="50000"/>
                  </a:schemeClr>
                </a:solidFill>
              </a:rPr>
              <a:t>ジャンプ</a:t>
            </a:r>
            <a:r>
              <a:rPr lang="en-US" sz="3200" b="1" dirty="0" err="1">
                <a:solidFill>
                  <a:srgbClr val="000000"/>
                </a:solidFill>
              </a:rPr>
              <a:t>・同じ</a:t>
            </a:r>
            <a:r>
              <a:rPr lang="en-US" sz="3200" b="1" dirty="0" err="1">
                <a:solidFill>
                  <a:schemeClr val="accent1">
                    <a:lumMod val="50000"/>
                  </a:schemeClr>
                </a:solidFill>
              </a:rPr>
              <a:t>ダッシュ</a:t>
            </a:r>
            <a:r>
              <a:rPr lang="en-US" sz="3200" b="1" dirty="0" err="1">
                <a:solidFill>
                  <a:srgbClr val="000000"/>
                </a:solidFill>
              </a:rPr>
              <a:t>・同じ</a:t>
            </a:r>
            <a:br>
              <a:rPr lang="en-US" sz="3200" b="1" dirty="0">
                <a:solidFill>
                  <a:srgbClr val="000000"/>
                </a:solidFill>
              </a:rPr>
            </a:br>
            <a:r>
              <a:rPr lang="ja-JP" altLang="en-US" sz="3200" b="1" dirty="0">
                <a:solidFill>
                  <a:srgbClr val="000000"/>
                </a:solidFill>
              </a:rPr>
              <a:t>　　</a:t>
            </a:r>
            <a:r>
              <a:rPr lang="en-US" sz="3200" b="1" dirty="0" err="1">
                <a:solidFill>
                  <a:schemeClr val="accent1">
                    <a:lumMod val="50000"/>
                  </a:schemeClr>
                </a:solidFill>
              </a:rPr>
              <a:t>フォーム</a:t>
            </a:r>
            <a:r>
              <a:rPr lang="en-US" sz="3200" b="1" dirty="0" err="1">
                <a:solidFill>
                  <a:srgbClr val="000000"/>
                </a:solidFill>
              </a:rPr>
              <a:t>の偏りで痛みが出る</a:t>
            </a:r>
            <a:endParaRPr lang="en-US" sz="3200" b="1" dirty="0"/>
          </a:p>
          <a:p>
            <a:pPr marL="0" indent="0">
              <a:buNone/>
            </a:pPr>
            <a:r>
              <a:rPr lang="en-US" sz="3200" b="1" dirty="0">
                <a:solidFill>
                  <a:srgbClr val="000000"/>
                </a:solidFill>
              </a:rPr>
              <a:t>• </a:t>
            </a:r>
            <a:r>
              <a:rPr lang="en-US" sz="3200" b="1" dirty="0" err="1">
                <a:solidFill>
                  <a:srgbClr val="000000"/>
                </a:solidFill>
              </a:rPr>
              <a:t>対策：種目や負荷部位を変えて</a:t>
            </a:r>
            <a:br>
              <a:rPr lang="en-US" sz="3200" b="1" dirty="0">
                <a:solidFill>
                  <a:srgbClr val="000000"/>
                </a:solidFill>
              </a:rPr>
            </a:br>
            <a:r>
              <a:rPr lang="ja-JP" altLang="en-US" sz="3200" b="1" dirty="0">
                <a:solidFill>
                  <a:srgbClr val="000000"/>
                </a:solidFill>
              </a:rPr>
              <a:t>　　　</a:t>
            </a:r>
            <a:r>
              <a:rPr lang="en-US" sz="3200" b="1" dirty="0">
                <a:solidFill>
                  <a:srgbClr val="FF0000"/>
                </a:solidFill>
              </a:rPr>
              <a:t>“偏り”</a:t>
            </a:r>
            <a:r>
              <a:rPr lang="en-US" sz="3200" b="1" dirty="0">
                <a:solidFill>
                  <a:srgbClr val="000000"/>
                </a:solidFill>
              </a:rPr>
              <a:t>を減らす</a:t>
            </a:r>
            <a:endParaRPr lang="en-US" sz="3200" b="1" dirty="0"/>
          </a:p>
        </p:txBody>
      </p:sp>
      <p:sp>
        <p:nvSpPr>
          <p:cNvPr id="4" name="Text 2"/>
          <p:cNvSpPr/>
          <p:nvPr/>
        </p:nvSpPr>
        <p:spPr>
          <a:xfrm>
            <a:off x="731520" y="6263640"/>
            <a:ext cx="10241280" cy="274320"/>
          </a:xfrm>
          <a:prstGeom prst="rect">
            <a:avLst/>
          </a:prstGeom>
          <a:noFill/>
          <a:ln/>
        </p:spPr>
        <p:txBody>
          <a:bodyPr wrap="square" rtlCol="0" anchor="ctr"/>
          <a:lstStyle/>
          <a:p>
            <a:pPr marL="0" indent="0" algn="r">
              <a:buNone/>
            </a:pPr>
            <a:r>
              <a:rPr lang="en-US" sz="1200" dirty="0">
                <a:solidFill>
                  <a:srgbClr val="000000"/>
                </a:solidFill>
              </a:rPr>
              <a:t>2026 体育研究会 実技講習会</a:t>
            </a:r>
            <a:endParaRPr lang="en-US" sz="1200" dirty="0"/>
          </a:p>
        </p:txBody>
      </p:sp>
      <p:pic>
        <p:nvPicPr>
          <p:cNvPr id="10" name="図 9">
            <a:extLst>
              <a:ext uri="{FF2B5EF4-FFF2-40B4-BE49-F238E27FC236}">
                <a16:creationId xmlns:a16="http://schemas.microsoft.com/office/drawing/2014/main" id="{936D8163-DD56-5099-FA4F-780CE498E90D}"/>
              </a:ext>
            </a:extLst>
          </p:cNvPr>
          <p:cNvPicPr>
            <a:picLocks noChangeAspect="1"/>
          </p:cNvPicPr>
          <p:nvPr/>
        </p:nvPicPr>
        <p:blipFill>
          <a:blip r:embed="rId4"/>
          <a:stretch>
            <a:fillRect/>
          </a:stretch>
        </p:blipFill>
        <p:spPr>
          <a:xfrm>
            <a:off x="6076947" y="3414710"/>
            <a:ext cx="38105" cy="2857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31520" y="2011680"/>
            <a:ext cx="10241280" cy="914400"/>
          </a:xfrm>
          <a:prstGeom prst="rect">
            <a:avLst/>
          </a:prstGeom>
          <a:noFill/>
          <a:ln/>
        </p:spPr>
        <p:txBody>
          <a:bodyPr wrap="square" rtlCol="0" anchor="ctr"/>
          <a:lstStyle/>
          <a:p>
            <a:pPr marL="0" indent="0" algn="ctr">
              <a:buNone/>
            </a:pPr>
            <a:r>
              <a:rPr lang="en-US" sz="4400" b="1" dirty="0">
                <a:solidFill>
                  <a:srgbClr val="000000"/>
                </a:solidFill>
              </a:rPr>
              <a:t>実技①</a:t>
            </a:r>
            <a:endParaRPr lang="en-US" sz="4400" dirty="0"/>
          </a:p>
        </p:txBody>
      </p:sp>
      <p:sp>
        <p:nvSpPr>
          <p:cNvPr id="3" name="Text 1"/>
          <p:cNvSpPr/>
          <p:nvPr/>
        </p:nvSpPr>
        <p:spPr>
          <a:xfrm>
            <a:off x="731520" y="3017520"/>
            <a:ext cx="10241280" cy="640080"/>
          </a:xfrm>
          <a:prstGeom prst="rect">
            <a:avLst/>
          </a:prstGeom>
          <a:noFill/>
          <a:ln/>
        </p:spPr>
        <p:txBody>
          <a:bodyPr wrap="square" rtlCol="0" anchor="ctr"/>
          <a:lstStyle/>
          <a:p>
            <a:pPr marL="0" indent="0" algn="ctr">
              <a:buNone/>
            </a:pPr>
            <a:r>
              <a:rPr lang="en-US" sz="3200" dirty="0">
                <a:solidFill>
                  <a:srgbClr val="000000"/>
                </a:solidFill>
              </a:rPr>
              <a:t>靴紐と履き方：足底のズレを減らす</a:t>
            </a:r>
            <a:endParaRPr lang="en-US" sz="3200" dirty="0"/>
          </a:p>
        </p:txBody>
      </p:sp>
      <p:pic>
        <p:nvPicPr>
          <p:cNvPr id="4" name="図 3">
            <a:extLst>
              <a:ext uri="{FF2B5EF4-FFF2-40B4-BE49-F238E27FC236}">
                <a16:creationId xmlns:a16="http://schemas.microsoft.com/office/drawing/2014/main" id="{6EC79D14-BB89-302C-F697-42FB6E57C45A}"/>
              </a:ext>
            </a:extLst>
          </p:cNvPr>
          <p:cNvPicPr>
            <a:picLocks noChangeAspect="1"/>
          </p:cNvPicPr>
          <p:nvPr/>
        </p:nvPicPr>
        <p:blipFill>
          <a:blip r:embed="rId3"/>
          <a:stretch>
            <a:fillRect/>
          </a:stretch>
        </p:blipFill>
        <p:spPr>
          <a:xfrm>
            <a:off x="685800" y="0"/>
            <a:ext cx="10287000" cy="6858000"/>
          </a:xfrm>
          <a:prstGeom prst="rect">
            <a:avLst/>
          </a:prstGeom>
        </p:spPr>
      </p:pic>
      <p:pic>
        <p:nvPicPr>
          <p:cNvPr id="5" name="図 4">
            <a:extLst>
              <a:ext uri="{FF2B5EF4-FFF2-40B4-BE49-F238E27FC236}">
                <a16:creationId xmlns:a16="http://schemas.microsoft.com/office/drawing/2014/main" id="{30487E14-0BE1-D4E0-B9C6-B8C1FD52551A}"/>
              </a:ext>
            </a:extLst>
          </p:cNvPr>
          <p:cNvPicPr>
            <a:picLocks noChangeAspect="1"/>
          </p:cNvPicPr>
          <p:nvPr/>
        </p:nvPicPr>
        <p:blipFill>
          <a:blip r:embed="rId4"/>
          <a:stretch>
            <a:fillRect/>
          </a:stretch>
        </p:blipFill>
        <p:spPr>
          <a:xfrm>
            <a:off x="10106987" y="4773222"/>
            <a:ext cx="2085013" cy="207891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CE2D1D4A-3A35-79C9-CB93-C011DCD7981C}"/>
              </a:ext>
            </a:extLst>
          </p:cNvPr>
          <p:cNvPicPr>
            <a:picLocks noChangeAspect="1"/>
          </p:cNvPicPr>
          <p:nvPr/>
        </p:nvPicPr>
        <p:blipFill>
          <a:blip r:embed="rId3"/>
          <a:stretch>
            <a:fillRect/>
          </a:stretch>
        </p:blipFill>
        <p:spPr>
          <a:xfrm>
            <a:off x="5177365" y="865992"/>
            <a:ext cx="2939808" cy="3918860"/>
          </a:xfrm>
          <a:prstGeom prst="rect">
            <a:avLst/>
          </a:prstGeom>
        </p:spPr>
      </p:pic>
      <p:pic>
        <p:nvPicPr>
          <p:cNvPr id="22" name="図 21" descr="屋内, グリーン, 小さい, 座る が含まれている画像&#10;&#10;AI 生成コンテンツは誤りを含む可能性があります。">
            <a:extLst>
              <a:ext uri="{FF2B5EF4-FFF2-40B4-BE49-F238E27FC236}">
                <a16:creationId xmlns:a16="http://schemas.microsoft.com/office/drawing/2014/main" id="{5E383CC2-1E9F-422D-01B9-09A296C72DDF}"/>
              </a:ext>
            </a:extLst>
          </p:cNvPr>
          <p:cNvPicPr>
            <a:picLocks noChangeAspect="1"/>
          </p:cNvPicPr>
          <p:nvPr/>
        </p:nvPicPr>
        <p:blipFill>
          <a:blip r:embed="rId4"/>
          <a:stretch>
            <a:fillRect/>
          </a:stretch>
        </p:blipFill>
        <p:spPr>
          <a:xfrm>
            <a:off x="2152106" y="3429000"/>
            <a:ext cx="2314898" cy="2962688"/>
          </a:xfrm>
          <a:prstGeom prst="rect">
            <a:avLst/>
          </a:prstGeom>
        </p:spPr>
      </p:pic>
      <p:sp>
        <p:nvSpPr>
          <p:cNvPr id="23" name="テキスト ボックス 22">
            <a:extLst>
              <a:ext uri="{FF2B5EF4-FFF2-40B4-BE49-F238E27FC236}">
                <a16:creationId xmlns:a16="http://schemas.microsoft.com/office/drawing/2014/main" id="{215B6C40-16E7-BA1B-D668-5D88D3241AB7}"/>
              </a:ext>
            </a:extLst>
          </p:cNvPr>
          <p:cNvSpPr txBox="1"/>
          <p:nvPr/>
        </p:nvSpPr>
        <p:spPr>
          <a:xfrm>
            <a:off x="4089290" y="5219526"/>
            <a:ext cx="3162686" cy="1508105"/>
          </a:xfrm>
          <a:prstGeom prst="rect">
            <a:avLst/>
          </a:prstGeom>
          <a:solidFill>
            <a:schemeClr val="bg1"/>
          </a:solidFill>
          <a:ln w="38100">
            <a:solidFill>
              <a:schemeClr val="tx1"/>
            </a:solidFill>
          </a:ln>
        </p:spPr>
        <p:txBody>
          <a:bodyPr wrap="square" rtlCol="0">
            <a:spAutoFit/>
          </a:bodyPr>
          <a:lstStyle/>
          <a:p>
            <a:pPr algn="ctr"/>
            <a:r>
              <a:rPr kumimoji="1" lang="en-US" altLang="ja-JP" sz="3600" b="1" dirty="0">
                <a:solidFill>
                  <a:srgbClr val="FF0000"/>
                </a:solidFill>
              </a:rPr>
              <a:t>NG</a:t>
            </a:r>
            <a:br>
              <a:rPr kumimoji="1" lang="en-US" altLang="ja-JP" sz="2800" b="1" dirty="0">
                <a:solidFill>
                  <a:srgbClr val="FF0000"/>
                </a:solidFill>
              </a:rPr>
            </a:br>
            <a:r>
              <a:rPr kumimoji="1" lang="ja-JP" altLang="en-US" sz="2800" b="1" dirty="0"/>
              <a:t>靴の中から紐が</a:t>
            </a:r>
            <a:endParaRPr kumimoji="1" lang="en-US" altLang="ja-JP" sz="2800" b="1" dirty="0"/>
          </a:p>
          <a:p>
            <a:r>
              <a:rPr kumimoji="1" lang="ja-JP" altLang="en-US" sz="2800" b="1" dirty="0"/>
              <a:t>通っている</a:t>
            </a:r>
            <a:endParaRPr kumimoji="1" lang="ja-JP" altLang="en-US" sz="2800" b="1" dirty="0">
              <a:solidFill>
                <a:srgbClr val="FF0000"/>
              </a:solidFill>
            </a:endParaRPr>
          </a:p>
        </p:txBody>
      </p:sp>
      <p:pic>
        <p:nvPicPr>
          <p:cNvPr id="25" name="図 24" descr="屋内, 座る, ベッド, グリーン が含まれている画像&#10;&#10;AI 生成コンテンツは誤りを含む可能性があります。">
            <a:extLst>
              <a:ext uri="{FF2B5EF4-FFF2-40B4-BE49-F238E27FC236}">
                <a16:creationId xmlns:a16="http://schemas.microsoft.com/office/drawing/2014/main" id="{515AAC84-77E0-EEDF-28D3-EA945226BB95}"/>
              </a:ext>
            </a:extLst>
          </p:cNvPr>
          <p:cNvPicPr>
            <a:picLocks noChangeAspect="1"/>
          </p:cNvPicPr>
          <p:nvPr/>
        </p:nvPicPr>
        <p:blipFill>
          <a:blip r:embed="rId5"/>
          <a:stretch>
            <a:fillRect/>
          </a:stretch>
        </p:blipFill>
        <p:spPr>
          <a:xfrm>
            <a:off x="8885313" y="2083378"/>
            <a:ext cx="3124636" cy="2772162"/>
          </a:xfrm>
          <a:prstGeom prst="rect">
            <a:avLst/>
          </a:prstGeom>
        </p:spPr>
      </p:pic>
      <p:sp>
        <p:nvSpPr>
          <p:cNvPr id="26" name="テキスト ボックス 25">
            <a:extLst>
              <a:ext uri="{FF2B5EF4-FFF2-40B4-BE49-F238E27FC236}">
                <a16:creationId xmlns:a16="http://schemas.microsoft.com/office/drawing/2014/main" id="{A1BE7D27-AFBC-9A7B-225F-53B4DA441A9B}"/>
              </a:ext>
            </a:extLst>
          </p:cNvPr>
          <p:cNvSpPr txBox="1"/>
          <p:nvPr/>
        </p:nvSpPr>
        <p:spPr>
          <a:xfrm>
            <a:off x="8541057" y="4855540"/>
            <a:ext cx="3650943" cy="1508105"/>
          </a:xfrm>
          <a:prstGeom prst="rect">
            <a:avLst/>
          </a:prstGeom>
          <a:solidFill>
            <a:schemeClr val="bg1"/>
          </a:solidFill>
          <a:ln w="38100">
            <a:solidFill>
              <a:schemeClr val="tx1">
                <a:lumMod val="95000"/>
                <a:lumOff val="5000"/>
              </a:schemeClr>
            </a:solidFill>
          </a:ln>
        </p:spPr>
        <p:txBody>
          <a:bodyPr wrap="square" rtlCol="0">
            <a:spAutoFit/>
          </a:bodyPr>
          <a:lstStyle/>
          <a:p>
            <a:pPr algn="ctr"/>
            <a:r>
              <a:rPr kumimoji="1" lang="en-US" altLang="ja-JP" sz="3600" b="1" dirty="0">
                <a:solidFill>
                  <a:srgbClr val="FF0000"/>
                </a:solidFill>
              </a:rPr>
              <a:t>NG</a:t>
            </a:r>
          </a:p>
          <a:p>
            <a:r>
              <a:rPr kumimoji="1" lang="ja-JP" altLang="en-US" sz="2800" b="1" dirty="0"/>
              <a:t>親指側の紐が交叉部で上になっている。</a:t>
            </a:r>
          </a:p>
        </p:txBody>
      </p:sp>
      <p:sp>
        <p:nvSpPr>
          <p:cNvPr id="8" name="矢印: 右 7">
            <a:extLst>
              <a:ext uri="{FF2B5EF4-FFF2-40B4-BE49-F238E27FC236}">
                <a16:creationId xmlns:a16="http://schemas.microsoft.com/office/drawing/2014/main" id="{72684E50-92EE-AA52-FD23-C4FBD9A196D1}"/>
              </a:ext>
            </a:extLst>
          </p:cNvPr>
          <p:cNvSpPr/>
          <p:nvPr/>
        </p:nvSpPr>
        <p:spPr>
          <a:xfrm rot="1720727">
            <a:off x="6404965" y="2339474"/>
            <a:ext cx="2982808" cy="24003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3526F7B4-B2B7-3962-20CF-FF93605FE482}"/>
              </a:ext>
            </a:extLst>
          </p:cNvPr>
          <p:cNvSpPr txBox="1"/>
          <p:nvPr/>
        </p:nvSpPr>
        <p:spPr>
          <a:xfrm>
            <a:off x="3082847" y="158106"/>
            <a:ext cx="5931000" cy="707886"/>
          </a:xfrm>
          <a:prstGeom prst="rect">
            <a:avLst/>
          </a:prstGeom>
          <a:noFill/>
        </p:spPr>
        <p:txBody>
          <a:bodyPr wrap="square" rtlCol="0">
            <a:spAutoFit/>
          </a:bodyPr>
          <a:lstStyle/>
          <a:p>
            <a:pPr algn="ctr"/>
            <a:r>
              <a:rPr kumimoji="1" lang="ja-JP" altLang="en-US" sz="4000" b="1" dirty="0">
                <a:latin typeface="+mn-ea"/>
              </a:rPr>
              <a:t>靴ひもチェック</a:t>
            </a:r>
            <a:r>
              <a:rPr kumimoji="1" lang="en-US" altLang="ja-JP" sz="4000" b="1" dirty="0">
                <a:latin typeface="+mn-ea"/>
              </a:rPr>
              <a:t>!!</a:t>
            </a:r>
            <a:endParaRPr kumimoji="1" lang="ja-JP" altLang="en-US" sz="4000" b="1" dirty="0">
              <a:latin typeface="+mn-ea"/>
            </a:endParaRPr>
          </a:p>
        </p:txBody>
      </p:sp>
      <p:pic>
        <p:nvPicPr>
          <p:cNvPr id="31" name="図 30">
            <a:extLst>
              <a:ext uri="{FF2B5EF4-FFF2-40B4-BE49-F238E27FC236}">
                <a16:creationId xmlns:a16="http://schemas.microsoft.com/office/drawing/2014/main" id="{35FED759-6FDF-7028-7390-AB7C45A124B5}"/>
              </a:ext>
            </a:extLst>
          </p:cNvPr>
          <p:cNvPicPr>
            <a:picLocks noChangeAspect="1"/>
          </p:cNvPicPr>
          <p:nvPr/>
        </p:nvPicPr>
        <p:blipFill>
          <a:blip r:embed="rId6"/>
          <a:stretch>
            <a:fillRect/>
          </a:stretch>
        </p:blipFill>
        <p:spPr>
          <a:xfrm>
            <a:off x="4521295" y="5205164"/>
            <a:ext cx="559595" cy="488374"/>
          </a:xfrm>
          <a:prstGeom prst="rect">
            <a:avLst/>
          </a:prstGeom>
        </p:spPr>
      </p:pic>
      <p:pic>
        <p:nvPicPr>
          <p:cNvPr id="32" name="図 31">
            <a:extLst>
              <a:ext uri="{FF2B5EF4-FFF2-40B4-BE49-F238E27FC236}">
                <a16:creationId xmlns:a16="http://schemas.microsoft.com/office/drawing/2014/main" id="{67FCEB85-20D5-7A1F-96DB-ABEA10B501D5}"/>
              </a:ext>
            </a:extLst>
          </p:cNvPr>
          <p:cNvPicPr>
            <a:picLocks noChangeAspect="1"/>
          </p:cNvPicPr>
          <p:nvPr/>
        </p:nvPicPr>
        <p:blipFill>
          <a:blip r:embed="rId7"/>
          <a:stretch>
            <a:fillRect/>
          </a:stretch>
        </p:blipFill>
        <p:spPr>
          <a:xfrm>
            <a:off x="9230026" y="4899502"/>
            <a:ext cx="560881" cy="487722"/>
          </a:xfrm>
          <a:prstGeom prst="rect">
            <a:avLst/>
          </a:prstGeom>
        </p:spPr>
      </p:pic>
      <p:pic>
        <p:nvPicPr>
          <p:cNvPr id="3" name="図 2" descr="草, グリーン, 座る, 小さい が含まれている画像&#10;&#10;AI 生成コンテンツは誤りを含む可能性があります。">
            <a:extLst>
              <a:ext uri="{FF2B5EF4-FFF2-40B4-BE49-F238E27FC236}">
                <a16:creationId xmlns:a16="http://schemas.microsoft.com/office/drawing/2014/main" id="{742E85AD-99ED-7DE7-39D7-55541050C6E9}"/>
              </a:ext>
            </a:extLst>
          </p:cNvPr>
          <p:cNvPicPr>
            <a:picLocks noChangeAspect="1"/>
          </p:cNvPicPr>
          <p:nvPr/>
        </p:nvPicPr>
        <p:blipFill>
          <a:blip r:embed="rId8"/>
          <a:stretch>
            <a:fillRect/>
          </a:stretch>
        </p:blipFill>
        <p:spPr>
          <a:xfrm>
            <a:off x="1522399" y="689496"/>
            <a:ext cx="2314898" cy="2541166"/>
          </a:xfrm>
          <a:prstGeom prst="rect">
            <a:avLst/>
          </a:prstGeom>
        </p:spPr>
      </p:pic>
      <p:sp>
        <p:nvSpPr>
          <p:cNvPr id="4" name="テキスト ボックス 3">
            <a:extLst>
              <a:ext uri="{FF2B5EF4-FFF2-40B4-BE49-F238E27FC236}">
                <a16:creationId xmlns:a16="http://schemas.microsoft.com/office/drawing/2014/main" id="{22C46B08-50DC-8245-4317-2C0FB040C776}"/>
              </a:ext>
            </a:extLst>
          </p:cNvPr>
          <p:cNvSpPr txBox="1"/>
          <p:nvPr/>
        </p:nvSpPr>
        <p:spPr>
          <a:xfrm>
            <a:off x="104857" y="1949237"/>
            <a:ext cx="1779731" cy="2369880"/>
          </a:xfrm>
          <a:prstGeom prst="rect">
            <a:avLst/>
          </a:prstGeom>
          <a:solidFill>
            <a:schemeClr val="bg1"/>
          </a:solidFill>
          <a:ln w="38100">
            <a:solidFill>
              <a:schemeClr val="tx1"/>
            </a:solidFill>
          </a:ln>
        </p:spPr>
        <p:txBody>
          <a:bodyPr wrap="square" rtlCol="0">
            <a:spAutoFit/>
          </a:bodyPr>
          <a:lstStyle/>
          <a:p>
            <a:pPr algn="ctr"/>
            <a:r>
              <a:rPr kumimoji="1" lang="en-US" altLang="ja-JP" sz="3600" b="1" dirty="0">
                <a:solidFill>
                  <a:srgbClr val="FF0000"/>
                </a:solidFill>
              </a:rPr>
              <a:t>NG</a:t>
            </a:r>
          </a:p>
          <a:p>
            <a:r>
              <a:rPr kumimoji="1" lang="ja-JP" altLang="en-US" sz="2800" b="1" dirty="0"/>
              <a:t>靴の中から外に紐が通っている</a:t>
            </a:r>
            <a:endParaRPr kumimoji="1" lang="ja-JP" altLang="en-US" sz="2000" b="1" dirty="0"/>
          </a:p>
        </p:txBody>
      </p:sp>
      <p:sp>
        <p:nvSpPr>
          <p:cNvPr id="7" name="矢印: 右 6">
            <a:extLst>
              <a:ext uri="{FF2B5EF4-FFF2-40B4-BE49-F238E27FC236}">
                <a16:creationId xmlns:a16="http://schemas.microsoft.com/office/drawing/2014/main" id="{FF1CA44C-D48B-6604-AB58-40E3C19FC8EF}"/>
              </a:ext>
            </a:extLst>
          </p:cNvPr>
          <p:cNvSpPr/>
          <p:nvPr/>
        </p:nvSpPr>
        <p:spPr>
          <a:xfrm rot="8143787">
            <a:off x="2721861" y="3344519"/>
            <a:ext cx="3635828" cy="34780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右 5">
            <a:extLst>
              <a:ext uri="{FF2B5EF4-FFF2-40B4-BE49-F238E27FC236}">
                <a16:creationId xmlns:a16="http://schemas.microsoft.com/office/drawing/2014/main" id="{9D5209A6-4F57-F567-0DE9-B07AA7603C53}"/>
              </a:ext>
            </a:extLst>
          </p:cNvPr>
          <p:cNvSpPr/>
          <p:nvPr/>
        </p:nvSpPr>
        <p:spPr>
          <a:xfrm rot="10268173" flipV="1">
            <a:off x="3155100" y="1893111"/>
            <a:ext cx="2765104" cy="27276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1032D2C6-9C8C-ED4D-01D7-F5E5AC52761D}"/>
              </a:ext>
            </a:extLst>
          </p:cNvPr>
          <p:cNvPicPr>
            <a:picLocks noChangeAspect="1"/>
          </p:cNvPicPr>
          <p:nvPr/>
        </p:nvPicPr>
        <p:blipFill>
          <a:blip r:embed="rId9"/>
          <a:stretch>
            <a:fillRect/>
          </a:stretch>
        </p:blipFill>
        <p:spPr>
          <a:xfrm>
            <a:off x="198704" y="2090886"/>
            <a:ext cx="554784" cy="487722"/>
          </a:xfrm>
          <a:prstGeom prst="rect">
            <a:avLst/>
          </a:prstGeom>
        </p:spPr>
      </p:pic>
    </p:spTree>
    <p:extLst>
      <p:ext uri="{BB962C8B-B14F-4D97-AF65-F5344CB8AC3E}">
        <p14:creationId xmlns:p14="http://schemas.microsoft.com/office/powerpoint/2010/main" val="3384783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屋内, テーブル, バスケット, 座る が含まれている画像&#10;&#10;AI 生成コンテンツは誤りを含む可能性があります。">
            <a:extLst>
              <a:ext uri="{FF2B5EF4-FFF2-40B4-BE49-F238E27FC236}">
                <a16:creationId xmlns:a16="http://schemas.microsoft.com/office/drawing/2014/main" id="{F311FA25-461B-BAF7-916E-845099F5424F}"/>
              </a:ext>
            </a:extLst>
          </p:cNvPr>
          <p:cNvPicPr>
            <a:picLocks noChangeAspect="1"/>
          </p:cNvPicPr>
          <p:nvPr/>
        </p:nvPicPr>
        <p:blipFill>
          <a:blip r:embed="rId3"/>
          <a:stretch>
            <a:fillRect/>
          </a:stretch>
        </p:blipFill>
        <p:spPr>
          <a:xfrm>
            <a:off x="475806" y="1465732"/>
            <a:ext cx="2216142" cy="1648836"/>
          </a:xfrm>
          <a:prstGeom prst="rect">
            <a:avLst/>
          </a:prstGeom>
        </p:spPr>
      </p:pic>
      <p:sp>
        <p:nvSpPr>
          <p:cNvPr id="4" name="テキスト ボックス 3">
            <a:extLst>
              <a:ext uri="{FF2B5EF4-FFF2-40B4-BE49-F238E27FC236}">
                <a16:creationId xmlns:a16="http://schemas.microsoft.com/office/drawing/2014/main" id="{43AF43E5-EF81-5FFE-6612-D11B3600C95C}"/>
              </a:ext>
            </a:extLst>
          </p:cNvPr>
          <p:cNvSpPr txBox="1"/>
          <p:nvPr/>
        </p:nvSpPr>
        <p:spPr>
          <a:xfrm>
            <a:off x="2007645" y="140499"/>
            <a:ext cx="7206343" cy="707886"/>
          </a:xfrm>
          <a:prstGeom prst="rect">
            <a:avLst/>
          </a:prstGeom>
          <a:noFill/>
        </p:spPr>
        <p:txBody>
          <a:bodyPr wrap="square" rtlCol="0">
            <a:spAutoFit/>
          </a:bodyPr>
          <a:lstStyle/>
          <a:p>
            <a:pPr algn="ctr"/>
            <a:r>
              <a:rPr kumimoji="1" lang="ja-JP" altLang="en-US" sz="4000" b="1" dirty="0"/>
              <a:t>靴ひもの通し方</a:t>
            </a:r>
          </a:p>
        </p:txBody>
      </p:sp>
      <p:pic>
        <p:nvPicPr>
          <p:cNvPr id="8" name="図 7" descr="草, グリーン, 衣類, 小さい が含まれている画像&#10;&#10;AI 生成コンテンツは誤りを含む可能性があります。">
            <a:extLst>
              <a:ext uri="{FF2B5EF4-FFF2-40B4-BE49-F238E27FC236}">
                <a16:creationId xmlns:a16="http://schemas.microsoft.com/office/drawing/2014/main" id="{0969A72D-298D-A786-15F1-849301FE6B08}"/>
              </a:ext>
            </a:extLst>
          </p:cNvPr>
          <p:cNvPicPr>
            <a:picLocks noChangeAspect="1"/>
          </p:cNvPicPr>
          <p:nvPr/>
        </p:nvPicPr>
        <p:blipFill>
          <a:blip r:embed="rId4"/>
          <a:stretch>
            <a:fillRect/>
          </a:stretch>
        </p:blipFill>
        <p:spPr>
          <a:xfrm>
            <a:off x="3482149" y="1454214"/>
            <a:ext cx="2095793" cy="1671871"/>
          </a:xfrm>
          <a:prstGeom prst="rect">
            <a:avLst/>
          </a:prstGeom>
        </p:spPr>
      </p:pic>
      <p:pic>
        <p:nvPicPr>
          <p:cNvPr id="10" name="図 9" descr="草, バスケット, グリーン, 座る が含まれている画像&#10;&#10;AI 生成コンテンツは誤りを含む可能性があります。">
            <a:extLst>
              <a:ext uri="{FF2B5EF4-FFF2-40B4-BE49-F238E27FC236}">
                <a16:creationId xmlns:a16="http://schemas.microsoft.com/office/drawing/2014/main" id="{C1C53758-214E-1BE0-EE0B-D32F59581E71}"/>
              </a:ext>
            </a:extLst>
          </p:cNvPr>
          <p:cNvPicPr>
            <a:picLocks noChangeAspect="1"/>
          </p:cNvPicPr>
          <p:nvPr/>
        </p:nvPicPr>
        <p:blipFill>
          <a:blip r:embed="rId5"/>
          <a:stretch>
            <a:fillRect/>
          </a:stretch>
        </p:blipFill>
        <p:spPr>
          <a:xfrm>
            <a:off x="6220449" y="1465732"/>
            <a:ext cx="1900043" cy="1671872"/>
          </a:xfrm>
          <a:prstGeom prst="rect">
            <a:avLst/>
          </a:prstGeom>
        </p:spPr>
      </p:pic>
      <p:pic>
        <p:nvPicPr>
          <p:cNvPr id="12" name="図 11" descr="草, バスケット, グリーン, テーブル が含まれている画像&#10;&#10;AI 生成コンテンツは誤りを含む可能性があります。">
            <a:extLst>
              <a:ext uri="{FF2B5EF4-FFF2-40B4-BE49-F238E27FC236}">
                <a16:creationId xmlns:a16="http://schemas.microsoft.com/office/drawing/2014/main" id="{8EFC4DD6-6F93-A344-E420-5D235B17A8E1}"/>
              </a:ext>
            </a:extLst>
          </p:cNvPr>
          <p:cNvPicPr>
            <a:picLocks noChangeAspect="1"/>
          </p:cNvPicPr>
          <p:nvPr/>
        </p:nvPicPr>
        <p:blipFill>
          <a:blip r:embed="rId6"/>
          <a:stretch>
            <a:fillRect/>
          </a:stretch>
        </p:blipFill>
        <p:spPr>
          <a:xfrm>
            <a:off x="8762999" y="1436914"/>
            <a:ext cx="2040517" cy="1677654"/>
          </a:xfrm>
          <a:prstGeom prst="rect">
            <a:avLst/>
          </a:prstGeom>
        </p:spPr>
      </p:pic>
      <p:pic>
        <p:nvPicPr>
          <p:cNvPr id="14" name="図 13" descr="屋内, バスケット, 小さい, バッグ が含まれている画像&#10;&#10;AI 生成コンテンツは誤りを含む可能性があります。">
            <a:extLst>
              <a:ext uri="{FF2B5EF4-FFF2-40B4-BE49-F238E27FC236}">
                <a16:creationId xmlns:a16="http://schemas.microsoft.com/office/drawing/2014/main" id="{E4500DE1-EA02-103B-F5E0-0D49453A4529}"/>
              </a:ext>
            </a:extLst>
          </p:cNvPr>
          <p:cNvPicPr>
            <a:picLocks noChangeAspect="1"/>
          </p:cNvPicPr>
          <p:nvPr/>
        </p:nvPicPr>
        <p:blipFill>
          <a:blip r:embed="rId7"/>
          <a:stretch>
            <a:fillRect/>
          </a:stretch>
        </p:blipFill>
        <p:spPr>
          <a:xfrm>
            <a:off x="520932" y="4145332"/>
            <a:ext cx="2181902" cy="1757281"/>
          </a:xfrm>
          <a:prstGeom prst="rect">
            <a:avLst/>
          </a:prstGeom>
        </p:spPr>
      </p:pic>
      <p:pic>
        <p:nvPicPr>
          <p:cNvPr id="16" name="図 15" descr="小さい, 座る, おもちゃ, バッグ が含まれている画像&#10;&#10;AI 生成コンテンツは誤りを含む可能性があります。">
            <a:extLst>
              <a:ext uri="{FF2B5EF4-FFF2-40B4-BE49-F238E27FC236}">
                <a16:creationId xmlns:a16="http://schemas.microsoft.com/office/drawing/2014/main" id="{421811D9-9875-255E-1416-D636391586C1}"/>
              </a:ext>
            </a:extLst>
          </p:cNvPr>
          <p:cNvPicPr>
            <a:picLocks noChangeAspect="1"/>
          </p:cNvPicPr>
          <p:nvPr/>
        </p:nvPicPr>
        <p:blipFill>
          <a:blip r:embed="rId8"/>
          <a:stretch>
            <a:fillRect/>
          </a:stretch>
        </p:blipFill>
        <p:spPr>
          <a:xfrm>
            <a:off x="3494359" y="4145332"/>
            <a:ext cx="2209755" cy="1757281"/>
          </a:xfrm>
          <a:prstGeom prst="rect">
            <a:avLst/>
          </a:prstGeom>
        </p:spPr>
      </p:pic>
      <p:pic>
        <p:nvPicPr>
          <p:cNvPr id="20" name="図 19" descr="バスケット, 屋内, テーブル, 座る が含まれている画像&#10;&#10;AI 生成コンテンツは誤りを含む可能性があります。">
            <a:extLst>
              <a:ext uri="{FF2B5EF4-FFF2-40B4-BE49-F238E27FC236}">
                <a16:creationId xmlns:a16="http://schemas.microsoft.com/office/drawing/2014/main" id="{7832D19E-1E75-B822-A66C-C5D388CC2D7F}"/>
              </a:ext>
            </a:extLst>
          </p:cNvPr>
          <p:cNvPicPr>
            <a:picLocks noChangeAspect="1"/>
          </p:cNvPicPr>
          <p:nvPr/>
        </p:nvPicPr>
        <p:blipFill>
          <a:blip r:embed="rId9"/>
          <a:stretch>
            <a:fillRect/>
          </a:stretch>
        </p:blipFill>
        <p:spPr>
          <a:xfrm>
            <a:off x="8762999" y="4040918"/>
            <a:ext cx="2039241" cy="1861695"/>
          </a:xfrm>
          <a:prstGeom prst="rect">
            <a:avLst/>
          </a:prstGeom>
        </p:spPr>
      </p:pic>
      <p:pic>
        <p:nvPicPr>
          <p:cNvPr id="22" name="図 21" descr="バスケット, 座る, プラスチック, グリーン が含まれている画像&#10;&#10;AI 生成コンテンツは誤りを含む可能性があります。">
            <a:extLst>
              <a:ext uri="{FF2B5EF4-FFF2-40B4-BE49-F238E27FC236}">
                <a16:creationId xmlns:a16="http://schemas.microsoft.com/office/drawing/2014/main" id="{C47ACEA0-13AD-8E6F-A571-AE87BCA85C13}"/>
              </a:ext>
            </a:extLst>
          </p:cNvPr>
          <p:cNvPicPr>
            <a:picLocks noChangeAspect="1"/>
          </p:cNvPicPr>
          <p:nvPr/>
        </p:nvPicPr>
        <p:blipFill>
          <a:blip r:embed="rId10"/>
          <a:stretch>
            <a:fillRect/>
          </a:stretch>
        </p:blipFill>
        <p:spPr>
          <a:xfrm>
            <a:off x="6096000" y="4145332"/>
            <a:ext cx="2361685" cy="1835440"/>
          </a:xfrm>
          <a:prstGeom prst="rect">
            <a:avLst/>
          </a:prstGeom>
        </p:spPr>
      </p:pic>
      <p:sp>
        <p:nvSpPr>
          <p:cNvPr id="32" name="テキスト ボックス 31">
            <a:extLst>
              <a:ext uri="{FF2B5EF4-FFF2-40B4-BE49-F238E27FC236}">
                <a16:creationId xmlns:a16="http://schemas.microsoft.com/office/drawing/2014/main" id="{07217374-E766-1394-04A8-988E4A14B8D9}"/>
              </a:ext>
            </a:extLst>
          </p:cNvPr>
          <p:cNvSpPr txBox="1"/>
          <p:nvPr/>
        </p:nvSpPr>
        <p:spPr>
          <a:xfrm>
            <a:off x="98417" y="1149967"/>
            <a:ext cx="10703823" cy="646331"/>
          </a:xfrm>
          <a:prstGeom prst="rect">
            <a:avLst/>
          </a:prstGeom>
          <a:noFill/>
        </p:spPr>
        <p:txBody>
          <a:bodyPr wrap="square" rtlCol="0">
            <a:spAutoFit/>
          </a:bodyPr>
          <a:lstStyle/>
          <a:p>
            <a:r>
              <a:rPr kumimoji="1" lang="ja-JP" altLang="en-US" sz="3600" b="1" dirty="0">
                <a:latin typeface="ＭＳ ゴシック" panose="020B0609070205080204" pitchFamily="49" charset="-128"/>
                <a:ea typeface="ＭＳ ゴシック" panose="020B0609070205080204" pitchFamily="49" charset="-128"/>
              </a:rPr>
              <a:t>①　　　　　 ②          ③         ④</a:t>
            </a:r>
          </a:p>
        </p:txBody>
      </p:sp>
      <p:sp>
        <p:nvSpPr>
          <p:cNvPr id="33" name="テキスト ボックス 32">
            <a:extLst>
              <a:ext uri="{FF2B5EF4-FFF2-40B4-BE49-F238E27FC236}">
                <a16:creationId xmlns:a16="http://schemas.microsoft.com/office/drawing/2014/main" id="{4E933FE2-2AB3-6BB7-0A80-F80405730958}"/>
              </a:ext>
            </a:extLst>
          </p:cNvPr>
          <p:cNvSpPr txBox="1"/>
          <p:nvPr/>
        </p:nvSpPr>
        <p:spPr>
          <a:xfrm>
            <a:off x="61899" y="3743433"/>
            <a:ext cx="10776858" cy="646331"/>
          </a:xfrm>
          <a:prstGeom prst="rect">
            <a:avLst/>
          </a:prstGeom>
          <a:noFill/>
        </p:spPr>
        <p:txBody>
          <a:bodyPr wrap="square" rtlCol="0">
            <a:spAutoFit/>
          </a:bodyPr>
          <a:lstStyle/>
          <a:p>
            <a:r>
              <a:rPr kumimoji="1" lang="ja-JP" altLang="en-US" sz="3600" b="1" dirty="0">
                <a:latin typeface="ＭＳ ゴシック" panose="020B0609070205080204" pitchFamily="49" charset="-128"/>
                <a:ea typeface="ＭＳ ゴシック" panose="020B0609070205080204" pitchFamily="49" charset="-128"/>
              </a:rPr>
              <a:t>⑤           ⑥          ⑦          ⑧</a:t>
            </a:r>
          </a:p>
        </p:txBody>
      </p:sp>
      <p:sp>
        <p:nvSpPr>
          <p:cNvPr id="34" name="テキスト ボックス 33">
            <a:extLst>
              <a:ext uri="{FF2B5EF4-FFF2-40B4-BE49-F238E27FC236}">
                <a16:creationId xmlns:a16="http://schemas.microsoft.com/office/drawing/2014/main" id="{4CEF89A2-4AEE-3EF6-2AF7-0D5615DE68B6}"/>
              </a:ext>
            </a:extLst>
          </p:cNvPr>
          <p:cNvSpPr txBox="1"/>
          <p:nvPr/>
        </p:nvSpPr>
        <p:spPr>
          <a:xfrm>
            <a:off x="390791" y="3080818"/>
            <a:ext cx="2448851" cy="461665"/>
          </a:xfrm>
          <a:prstGeom prst="rect">
            <a:avLst/>
          </a:prstGeom>
          <a:noFill/>
        </p:spPr>
        <p:txBody>
          <a:bodyPr wrap="square" rtlCol="0">
            <a:spAutoFit/>
          </a:bodyPr>
          <a:lstStyle/>
          <a:p>
            <a:r>
              <a:rPr kumimoji="1" lang="ja-JP" altLang="en-US" sz="2400" b="1" dirty="0">
                <a:solidFill>
                  <a:srgbClr val="FF0000"/>
                </a:solidFill>
              </a:rPr>
              <a:t>外→中</a:t>
            </a:r>
            <a:r>
              <a:rPr kumimoji="1" lang="en-US" altLang="ja-JP" sz="2400" b="1" dirty="0"/>
              <a:t>(</a:t>
            </a:r>
            <a:r>
              <a:rPr kumimoji="1" lang="ja-JP" altLang="en-US" sz="2400" b="1" dirty="0"/>
              <a:t>つま先）</a:t>
            </a:r>
          </a:p>
        </p:txBody>
      </p:sp>
      <p:sp>
        <p:nvSpPr>
          <p:cNvPr id="35" name="テキスト ボックス 34">
            <a:extLst>
              <a:ext uri="{FF2B5EF4-FFF2-40B4-BE49-F238E27FC236}">
                <a16:creationId xmlns:a16="http://schemas.microsoft.com/office/drawing/2014/main" id="{63C75301-E1DC-BEE9-2F62-B6B02A9951CE}"/>
              </a:ext>
            </a:extLst>
          </p:cNvPr>
          <p:cNvSpPr txBox="1"/>
          <p:nvPr/>
        </p:nvSpPr>
        <p:spPr>
          <a:xfrm>
            <a:off x="3403495" y="3066319"/>
            <a:ext cx="2448851" cy="830997"/>
          </a:xfrm>
          <a:prstGeom prst="rect">
            <a:avLst/>
          </a:prstGeom>
          <a:noFill/>
        </p:spPr>
        <p:txBody>
          <a:bodyPr wrap="square" rtlCol="0">
            <a:spAutoFit/>
          </a:bodyPr>
          <a:lstStyle/>
          <a:p>
            <a:pPr algn="ctr"/>
            <a:r>
              <a:rPr kumimoji="1" lang="ja-JP" altLang="en-US" sz="2400" b="1" dirty="0"/>
              <a:t>母趾側→小指穴（外→中）</a:t>
            </a:r>
          </a:p>
        </p:txBody>
      </p:sp>
      <p:sp>
        <p:nvSpPr>
          <p:cNvPr id="36" name="テキスト ボックス 35">
            <a:extLst>
              <a:ext uri="{FF2B5EF4-FFF2-40B4-BE49-F238E27FC236}">
                <a16:creationId xmlns:a16="http://schemas.microsoft.com/office/drawing/2014/main" id="{089C83DA-19E5-CD52-3B6B-9323B0F39D1C}"/>
              </a:ext>
            </a:extLst>
          </p:cNvPr>
          <p:cNvSpPr txBox="1"/>
          <p:nvPr/>
        </p:nvSpPr>
        <p:spPr>
          <a:xfrm>
            <a:off x="6008834" y="3126085"/>
            <a:ext cx="2448851" cy="830997"/>
          </a:xfrm>
          <a:prstGeom prst="rect">
            <a:avLst/>
          </a:prstGeom>
          <a:noFill/>
        </p:spPr>
        <p:txBody>
          <a:bodyPr wrap="square" rtlCol="0">
            <a:spAutoFit/>
          </a:bodyPr>
          <a:lstStyle/>
          <a:p>
            <a:pPr algn="ctr"/>
            <a:r>
              <a:rPr kumimoji="1" lang="ja-JP" altLang="en-US" sz="2400" b="1" dirty="0"/>
              <a:t>小趾側→母趾側（外→中）</a:t>
            </a:r>
          </a:p>
        </p:txBody>
      </p:sp>
      <p:sp>
        <p:nvSpPr>
          <p:cNvPr id="37" name="テキスト ボックス 36">
            <a:extLst>
              <a:ext uri="{FF2B5EF4-FFF2-40B4-BE49-F238E27FC236}">
                <a16:creationId xmlns:a16="http://schemas.microsoft.com/office/drawing/2014/main" id="{A6A841ED-10DF-E918-9C60-DD0CD631E533}"/>
              </a:ext>
            </a:extLst>
          </p:cNvPr>
          <p:cNvSpPr txBox="1"/>
          <p:nvPr/>
        </p:nvSpPr>
        <p:spPr>
          <a:xfrm>
            <a:off x="8457685" y="3155294"/>
            <a:ext cx="2847855" cy="461665"/>
          </a:xfrm>
          <a:prstGeom prst="rect">
            <a:avLst/>
          </a:prstGeom>
          <a:noFill/>
        </p:spPr>
        <p:txBody>
          <a:bodyPr wrap="square" rtlCol="0">
            <a:spAutoFit/>
          </a:bodyPr>
          <a:lstStyle/>
          <a:p>
            <a:pPr algn="ctr"/>
            <a:r>
              <a:rPr kumimoji="1" lang="ja-JP" altLang="en-US" sz="2400" b="1" dirty="0"/>
              <a:t>交叉：</a:t>
            </a:r>
            <a:r>
              <a:rPr kumimoji="1" lang="ja-JP" altLang="en-US" sz="2400" b="1" dirty="0">
                <a:solidFill>
                  <a:srgbClr val="FF0000"/>
                </a:solidFill>
              </a:rPr>
              <a:t>母趾側が下</a:t>
            </a:r>
          </a:p>
        </p:txBody>
      </p:sp>
      <p:sp>
        <p:nvSpPr>
          <p:cNvPr id="38" name="テキスト ボックス 37">
            <a:extLst>
              <a:ext uri="{FF2B5EF4-FFF2-40B4-BE49-F238E27FC236}">
                <a16:creationId xmlns:a16="http://schemas.microsoft.com/office/drawing/2014/main" id="{37928208-381F-4739-CD77-C7105CA06308}"/>
              </a:ext>
            </a:extLst>
          </p:cNvPr>
          <p:cNvSpPr txBox="1"/>
          <p:nvPr/>
        </p:nvSpPr>
        <p:spPr>
          <a:xfrm>
            <a:off x="520932" y="5887482"/>
            <a:ext cx="2171015" cy="830997"/>
          </a:xfrm>
          <a:prstGeom prst="rect">
            <a:avLst/>
          </a:prstGeom>
          <a:noFill/>
        </p:spPr>
        <p:txBody>
          <a:bodyPr wrap="square" rtlCol="0">
            <a:spAutoFit/>
          </a:bodyPr>
          <a:lstStyle/>
          <a:p>
            <a:pPr algn="ctr"/>
            <a:r>
              <a:rPr kumimoji="1" lang="ja-JP" altLang="en-US" sz="2400" b="1" dirty="0"/>
              <a:t>以降も同じ</a:t>
            </a:r>
            <a:endParaRPr kumimoji="1" lang="en-US" altLang="ja-JP" sz="2400" b="1" dirty="0"/>
          </a:p>
          <a:p>
            <a:pPr algn="ctr"/>
            <a:r>
              <a:rPr kumimoji="1" lang="ja-JP" altLang="en-US" sz="2400" b="1" dirty="0"/>
              <a:t>（外→中）</a:t>
            </a:r>
          </a:p>
        </p:txBody>
      </p:sp>
      <p:sp>
        <p:nvSpPr>
          <p:cNvPr id="39" name="テキスト ボックス 38">
            <a:extLst>
              <a:ext uri="{FF2B5EF4-FFF2-40B4-BE49-F238E27FC236}">
                <a16:creationId xmlns:a16="http://schemas.microsoft.com/office/drawing/2014/main" id="{C5DB2DF5-77B1-45BC-22CA-34CA920E1A8D}"/>
              </a:ext>
            </a:extLst>
          </p:cNvPr>
          <p:cNvSpPr txBox="1"/>
          <p:nvPr/>
        </p:nvSpPr>
        <p:spPr>
          <a:xfrm>
            <a:off x="3486446" y="5895048"/>
            <a:ext cx="2448851" cy="830997"/>
          </a:xfrm>
          <a:prstGeom prst="rect">
            <a:avLst/>
          </a:prstGeom>
          <a:noFill/>
        </p:spPr>
        <p:txBody>
          <a:bodyPr wrap="square" rtlCol="0">
            <a:spAutoFit/>
          </a:bodyPr>
          <a:lstStyle/>
          <a:p>
            <a:pPr algn="ctr"/>
            <a:r>
              <a:rPr kumimoji="1" lang="ja-JP" altLang="en-US" sz="2400" b="1" dirty="0"/>
              <a:t>アッパー部</a:t>
            </a:r>
            <a:endParaRPr kumimoji="1" lang="en-US" altLang="ja-JP" sz="2400" b="1" dirty="0"/>
          </a:p>
          <a:p>
            <a:pPr algn="ctr"/>
            <a:r>
              <a:rPr kumimoji="1" lang="ja-JP" altLang="en-US" sz="2400" b="1" dirty="0"/>
              <a:t>母趾側から</a:t>
            </a:r>
          </a:p>
        </p:txBody>
      </p:sp>
      <p:sp>
        <p:nvSpPr>
          <p:cNvPr id="41" name="テキスト ボックス 40">
            <a:extLst>
              <a:ext uri="{FF2B5EF4-FFF2-40B4-BE49-F238E27FC236}">
                <a16:creationId xmlns:a16="http://schemas.microsoft.com/office/drawing/2014/main" id="{85772CA1-5380-9649-1DF0-540BD3367105}"/>
              </a:ext>
            </a:extLst>
          </p:cNvPr>
          <p:cNvSpPr txBox="1"/>
          <p:nvPr/>
        </p:nvSpPr>
        <p:spPr>
          <a:xfrm>
            <a:off x="8710846" y="5919891"/>
            <a:ext cx="2448851" cy="830997"/>
          </a:xfrm>
          <a:prstGeom prst="rect">
            <a:avLst/>
          </a:prstGeom>
          <a:noFill/>
        </p:spPr>
        <p:txBody>
          <a:bodyPr wrap="square" rtlCol="0">
            <a:spAutoFit/>
          </a:bodyPr>
          <a:lstStyle/>
          <a:p>
            <a:pPr algn="ctr"/>
            <a:r>
              <a:rPr kumimoji="1" lang="ja-JP" altLang="en-US" sz="2400" b="1" dirty="0"/>
              <a:t>最上段のみ</a:t>
            </a:r>
            <a:br>
              <a:rPr kumimoji="1" lang="en-US" altLang="ja-JP" sz="2400" b="1" dirty="0"/>
            </a:br>
            <a:r>
              <a:rPr kumimoji="1" lang="ja-JP" altLang="en-US" sz="2400" b="1" dirty="0">
                <a:solidFill>
                  <a:srgbClr val="FF0000"/>
                </a:solidFill>
              </a:rPr>
              <a:t>中から外</a:t>
            </a:r>
          </a:p>
        </p:txBody>
      </p:sp>
      <p:sp>
        <p:nvSpPr>
          <p:cNvPr id="42" name="テキスト ボックス 41">
            <a:extLst>
              <a:ext uri="{FF2B5EF4-FFF2-40B4-BE49-F238E27FC236}">
                <a16:creationId xmlns:a16="http://schemas.microsoft.com/office/drawing/2014/main" id="{95607610-83A2-5060-2D90-F03E5076991D}"/>
              </a:ext>
            </a:extLst>
          </p:cNvPr>
          <p:cNvSpPr txBox="1"/>
          <p:nvPr/>
        </p:nvSpPr>
        <p:spPr>
          <a:xfrm>
            <a:off x="6188458" y="5990267"/>
            <a:ext cx="2448851" cy="830997"/>
          </a:xfrm>
          <a:prstGeom prst="rect">
            <a:avLst/>
          </a:prstGeom>
          <a:noFill/>
        </p:spPr>
        <p:txBody>
          <a:bodyPr wrap="square" rtlCol="0">
            <a:spAutoFit/>
          </a:bodyPr>
          <a:lstStyle/>
          <a:p>
            <a:pPr algn="ctr"/>
            <a:r>
              <a:rPr kumimoji="1" lang="ja-JP" altLang="en-US" sz="2400" b="1" dirty="0"/>
              <a:t>アッパー部確認</a:t>
            </a:r>
            <a:endParaRPr kumimoji="1" lang="en-US" altLang="ja-JP" sz="2400" b="1" dirty="0"/>
          </a:p>
          <a:p>
            <a:pPr algn="ctr"/>
            <a:r>
              <a:rPr kumimoji="1" lang="en-US" altLang="ja-JP" sz="2400" b="1" dirty="0"/>
              <a:t>(</a:t>
            </a:r>
            <a:r>
              <a:rPr kumimoji="1" lang="ja-JP" altLang="en-US" sz="2400" b="1" dirty="0"/>
              <a:t>母趾側が下）</a:t>
            </a:r>
          </a:p>
        </p:txBody>
      </p:sp>
      <p:sp>
        <p:nvSpPr>
          <p:cNvPr id="2" name="テキスト ボックス 1">
            <a:extLst>
              <a:ext uri="{FF2B5EF4-FFF2-40B4-BE49-F238E27FC236}">
                <a16:creationId xmlns:a16="http://schemas.microsoft.com/office/drawing/2014/main" id="{6D4AB018-E0AD-18EB-9E42-FE2B73C0D8B3}"/>
              </a:ext>
            </a:extLst>
          </p:cNvPr>
          <p:cNvSpPr txBox="1"/>
          <p:nvPr/>
        </p:nvSpPr>
        <p:spPr>
          <a:xfrm>
            <a:off x="1865376" y="808049"/>
            <a:ext cx="7914509" cy="461665"/>
          </a:xfrm>
          <a:prstGeom prst="rect">
            <a:avLst/>
          </a:prstGeom>
          <a:no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基本：</a:t>
            </a:r>
            <a:r>
              <a:rPr lang="ja-JP" altLang="en-US" sz="2400" b="1" dirty="0">
                <a:solidFill>
                  <a:srgbClr val="FF0000"/>
                </a:solidFill>
                <a:latin typeface="メイリオ" panose="020B0604030504040204" pitchFamily="50" charset="-128"/>
                <a:ea typeface="メイリオ" panose="020B0604030504040204" pitchFamily="50" charset="-128"/>
              </a:rPr>
              <a:t>外→中／</a:t>
            </a:r>
            <a:r>
              <a:rPr lang="ja-JP" altLang="en-US" sz="2400" b="1" dirty="0">
                <a:latin typeface="メイリオ" panose="020B0604030504040204" pitchFamily="50" charset="-128"/>
                <a:ea typeface="メイリオ" panose="020B0604030504040204" pitchFamily="50" charset="-128"/>
              </a:rPr>
              <a:t>交叉：</a:t>
            </a:r>
            <a:r>
              <a:rPr lang="ja-JP" altLang="en-US" sz="2400" b="1" dirty="0">
                <a:solidFill>
                  <a:srgbClr val="FF0000"/>
                </a:solidFill>
                <a:latin typeface="メイリオ" panose="020B0604030504040204" pitchFamily="50" charset="-128"/>
                <a:ea typeface="メイリオ" panose="020B0604030504040204" pitchFamily="50" charset="-128"/>
              </a:rPr>
              <a:t>母趾側が下</a:t>
            </a:r>
            <a:r>
              <a:rPr lang="ja-JP" altLang="en-US" sz="2400" b="1" dirty="0">
                <a:latin typeface="メイリオ" panose="020B0604030504040204" pitchFamily="50" charset="-128"/>
                <a:ea typeface="メイリオ" panose="020B0604030504040204" pitchFamily="50" charset="-128"/>
              </a:rPr>
              <a:t>（最上段だけ中→外）</a:t>
            </a:r>
            <a:endParaRPr kumimoji="1" lang="ja-JP" altLang="en-US" sz="2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94204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31520" y="320040"/>
            <a:ext cx="10241280" cy="822960"/>
          </a:xfrm>
          <a:prstGeom prst="rect">
            <a:avLst/>
          </a:prstGeom>
          <a:noFill/>
          <a:ln/>
        </p:spPr>
        <p:txBody>
          <a:bodyPr wrap="square" rtlCol="0" anchor="ctr"/>
          <a:lstStyle/>
          <a:p>
            <a:pPr marL="0" indent="0" algn="ctr">
              <a:buNone/>
            </a:pPr>
            <a:r>
              <a:rPr lang="en-US" sz="4000" b="1" dirty="0">
                <a:solidFill>
                  <a:srgbClr val="000000"/>
                </a:solidFill>
              </a:rPr>
              <a:t>実技①：左右比較（進め方）</a:t>
            </a:r>
            <a:endParaRPr lang="en-US" sz="4000" dirty="0"/>
          </a:p>
        </p:txBody>
      </p:sp>
      <p:sp>
        <p:nvSpPr>
          <p:cNvPr id="3" name="Text 1"/>
          <p:cNvSpPr/>
          <p:nvPr/>
        </p:nvSpPr>
        <p:spPr>
          <a:xfrm>
            <a:off x="731520" y="1234440"/>
            <a:ext cx="10241280" cy="5120640"/>
          </a:xfrm>
          <a:prstGeom prst="rect">
            <a:avLst/>
          </a:prstGeom>
          <a:noFill/>
          <a:ln/>
        </p:spPr>
        <p:txBody>
          <a:bodyPr wrap="square" rtlCol="0" anchor="t"/>
          <a:lstStyle/>
          <a:p>
            <a:pPr marL="0" indent="0">
              <a:buNone/>
            </a:pPr>
            <a:r>
              <a:rPr lang="en-US" sz="3200" dirty="0">
                <a:solidFill>
                  <a:srgbClr val="000000"/>
                </a:solidFill>
              </a:rPr>
              <a:t>• 左足：いつも通り（比較用）</a:t>
            </a:r>
            <a:endParaRPr lang="en-US" sz="3200" dirty="0"/>
          </a:p>
          <a:p>
            <a:pPr marL="0" indent="0">
              <a:buNone/>
            </a:pPr>
            <a:r>
              <a:rPr lang="en-US" sz="3200" dirty="0">
                <a:solidFill>
                  <a:srgbClr val="000000"/>
                </a:solidFill>
              </a:rPr>
              <a:t>• 右足：紐穴の通し方を確認（基本：上→下でロックが効く）</a:t>
            </a:r>
            <a:endParaRPr lang="en-US" sz="3200" dirty="0"/>
          </a:p>
          <a:p>
            <a:pPr marL="0" indent="0">
              <a:buNone/>
            </a:pPr>
            <a:r>
              <a:rPr lang="en-US" sz="3200" dirty="0">
                <a:solidFill>
                  <a:srgbClr val="000000"/>
                </a:solidFill>
              </a:rPr>
              <a:t>• クロス部：親指側から来る紐が“下”になるよう整える</a:t>
            </a:r>
            <a:endParaRPr lang="en-US" sz="3200" dirty="0"/>
          </a:p>
          <a:p>
            <a:pPr marL="0" indent="0">
              <a:buNone/>
            </a:pPr>
            <a:r>
              <a:rPr lang="en-US" sz="3200" dirty="0">
                <a:solidFill>
                  <a:srgbClr val="000000"/>
                </a:solidFill>
              </a:rPr>
              <a:t>• </a:t>
            </a:r>
            <a:r>
              <a:rPr lang="en-US" sz="3200" dirty="0" err="1">
                <a:solidFill>
                  <a:srgbClr val="000000"/>
                </a:solidFill>
              </a:rPr>
              <a:t>最後の足首付近は</a:t>
            </a:r>
            <a:r>
              <a:rPr lang="ja-JP" altLang="en-US" sz="3200" dirty="0">
                <a:solidFill>
                  <a:srgbClr val="000000"/>
                </a:solidFill>
              </a:rPr>
              <a:t>あえて</a:t>
            </a:r>
            <a:r>
              <a:rPr lang="en-US" sz="3200" dirty="0">
                <a:solidFill>
                  <a:srgbClr val="000000"/>
                </a:solidFill>
              </a:rPr>
              <a:t>“</a:t>
            </a:r>
            <a:r>
              <a:rPr lang="en-US" sz="3200" dirty="0" err="1">
                <a:solidFill>
                  <a:srgbClr val="000000"/>
                </a:solidFill>
              </a:rPr>
              <a:t>ロック</a:t>
            </a:r>
            <a:r>
              <a:rPr lang="ja-JP" altLang="en-US" sz="3200" dirty="0">
                <a:solidFill>
                  <a:srgbClr val="000000"/>
                </a:solidFill>
              </a:rPr>
              <a:t>しなくても良い</a:t>
            </a:r>
            <a:br>
              <a:rPr lang="en-US" altLang="ja-JP" sz="3200" dirty="0">
                <a:solidFill>
                  <a:srgbClr val="000000"/>
                </a:solidFill>
              </a:rPr>
            </a:br>
            <a:r>
              <a:rPr lang="en-US" sz="3200" dirty="0">
                <a:solidFill>
                  <a:srgbClr val="000000"/>
                </a:solidFill>
              </a:rPr>
              <a:t>（</a:t>
            </a:r>
            <a:r>
              <a:rPr lang="ja-JP" altLang="en-US" sz="3200" dirty="0">
                <a:solidFill>
                  <a:srgbClr val="000000"/>
                </a:solidFill>
              </a:rPr>
              <a:t>強く締めると，アッパーの下で腱を痛める</a:t>
            </a:r>
            <a:r>
              <a:rPr lang="en-US" sz="3200" dirty="0">
                <a:solidFill>
                  <a:srgbClr val="000000"/>
                </a:solidFill>
              </a:rPr>
              <a:t>）</a:t>
            </a:r>
            <a:endParaRPr lang="en-US" sz="3200" dirty="0"/>
          </a:p>
        </p:txBody>
      </p:sp>
      <p:sp>
        <p:nvSpPr>
          <p:cNvPr id="4" name="Text 2"/>
          <p:cNvSpPr/>
          <p:nvPr/>
        </p:nvSpPr>
        <p:spPr>
          <a:xfrm>
            <a:off x="731520" y="6263640"/>
            <a:ext cx="10241280" cy="274320"/>
          </a:xfrm>
          <a:prstGeom prst="rect">
            <a:avLst/>
          </a:prstGeom>
          <a:noFill/>
          <a:ln/>
        </p:spPr>
        <p:txBody>
          <a:bodyPr wrap="square" rtlCol="0" anchor="ctr"/>
          <a:lstStyle/>
          <a:p>
            <a:pPr marL="0" indent="0" algn="r">
              <a:buNone/>
            </a:pPr>
            <a:r>
              <a:rPr lang="en-US" sz="1200" dirty="0">
                <a:solidFill>
                  <a:srgbClr val="000000"/>
                </a:solidFill>
              </a:rPr>
              <a:t>2026 体育研究会 実技講習会</a:t>
            </a:r>
            <a:endParaRPr lang="en-US" sz="1200" dirty="0"/>
          </a:p>
        </p:txBody>
      </p:sp>
      <p:pic>
        <p:nvPicPr>
          <p:cNvPr id="5" name="図 4">
            <a:extLst>
              <a:ext uri="{FF2B5EF4-FFF2-40B4-BE49-F238E27FC236}">
                <a16:creationId xmlns:a16="http://schemas.microsoft.com/office/drawing/2014/main" id="{C7A24AC6-C6BF-C1B5-9AB3-07AC232B266E}"/>
              </a:ext>
            </a:extLst>
          </p:cNvPr>
          <p:cNvPicPr>
            <a:picLocks noChangeAspect="1"/>
          </p:cNvPicPr>
          <p:nvPr/>
        </p:nvPicPr>
        <p:blipFill>
          <a:blip r:embed="rId3"/>
          <a:stretch>
            <a:fillRect/>
          </a:stretch>
        </p:blipFill>
        <p:spPr>
          <a:xfrm>
            <a:off x="598170" y="0"/>
            <a:ext cx="10507980" cy="7005320"/>
          </a:xfrm>
          <a:prstGeom prst="rect">
            <a:avLst/>
          </a:prstGeom>
        </p:spPr>
      </p:pic>
      <p:sp>
        <p:nvSpPr>
          <p:cNvPr id="6" name="テキスト ボックス 5">
            <a:extLst>
              <a:ext uri="{FF2B5EF4-FFF2-40B4-BE49-F238E27FC236}">
                <a16:creationId xmlns:a16="http://schemas.microsoft.com/office/drawing/2014/main" id="{7BA8ED14-A8D7-80FF-4E9D-FA9F2081FF24}"/>
              </a:ext>
            </a:extLst>
          </p:cNvPr>
          <p:cNvSpPr txBox="1"/>
          <p:nvPr/>
        </p:nvSpPr>
        <p:spPr>
          <a:xfrm>
            <a:off x="1746738" y="1344990"/>
            <a:ext cx="8804031" cy="461665"/>
          </a:xfrm>
          <a:prstGeom prst="rect">
            <a:avLst/>
          </a:prstGeom>
          <a:solidFill>
            <a:schemeClr val="bg1"/>
          </a:solid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右足：紐の通し方を確認（基本：外→中／最上段のみ中→外）</a:t>
            </a:r>
            <a:endParaRPr kumimoji="1" lang="ja-JP" altLang="en-US" sz="2400" b="1"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8DD39CD6-E1BD-CB37-0D72-62028F370FAC}"/>
              </a:ext>
            </a:extLst>
          </p:cNvPr>
          <p:cNvSpPr txBox="1"/>
          <p:nvPr/>
        </p:nvSpPr>
        <p:spPr>
          <a:xfrm>
            <a:off x="1746738" y="1796233"/>
            <a:ext cx="7303477" cy="461665"/>
          </a:xfrm>
          <a:prstGeom prst="rect">
            <a:avLst/>
          </a:prstGeom>
          <a:solidFill>
            <a:schemeClr val="bg1"/>
          </a:solid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クロス部：母趾側が下</a:t>
            </a:r>
            <a:endParaRPr kumimoji="1" lang="ja-JP" altLang="en-US" sz="2400" b="1"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386B671F-2054-869E-9BEC-F13E1F88A681}"/>
              </a:ext>
            </a:extLst>
          </p:cNvPr>
          <p:cNvSpPr txBox="1"/>
          <p:nvPr/>
        </p:nvSpPr>
        <p:spPr>
          <a:xfrm>
            <a:off x="1746738" y="2247476"/>
            <a:ext cx="6307015" cy="830997"/>
          </a:xfrm>
          <a:prstGeom prst="rect">
            <a:avLst/>
          </a:prstGeom>
          <a:solidFill>
            <a:schemeClr val="bg1"/>
          </a:solid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足首付近：強く締めない／ロックは不要</a:t>
            </a:r>
            <a:endParaRPr lang="en-US" altLang="ja-JP" sz="2400" b="1"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（腱に当たって痛みが出る）</a:t>
            </a:r>
            <a:endParaRPr kumimoji="1" lang="ja-JP" altLang="en-US" sz="2400" b="1"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784735A9-5703-48D1-1ED1-8F26C2DE64A1}"/>
              </a:ext>
            </a:extLst>
          </p:cNvPr>
          <p:cNvSpPr txBox="1"/>
          <p:nvPr/>
        </p:nvSpPr>
        <p:spPr>
          <a:xfrm>
            <a:off x="4525108" y="3078473"/>
            <a:ext cx="3661995" cy="274320"/>
          </a:xfrm>
          <a:prstGeom prst="rect">
            <a:avLst/>
          </a:prstGeom>
          <a:solidFill>
            <a:schemeClr val="bg1"/>
          </a:solidFill>
        </p:spPr>
        <p:txBody>
          <a:bodyPr wrap="square" rtlCol="0">
            <a:spAutoFit/>
          </a:bodyPr>
          <a:lstStyle/>
          <a:p>
            <a:endParaRPr kumimoji="1" lang="ja-JP"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6" name="図 5" descr="グラフィカル ユーザー インターフェイス&#10;&#10;AI 生成コンテンツは誤りを含む可能性があります。">
            <a:extLst>
              <a:ext uri="{FF2B5EF4-FFF2-40B4-BE49-F238E27FC236}">
                <a16:creationId xmlns:a16="http://schemas.microsoft.com/office/drawing/2014/main" id="{69B5F9DA-DD36-5FD9-C492-B5D07A15C3E4}"/>
              </a:ext>
            </a:extLst>
          </p:cNvPr>
          <p:cNvPicPr>
            <a:picLocks noChangeAspect="1"/>
          </p:cNvPicPr>
          <p:nvPr/>
        </p:nvPicPr>
        <p:blipFill>
          <a:blip r:embed="rId3"/>
          <a:stretch>
            <a:fillRect/>
          </a:stretch>
        </p:blipFill>
        <p:spPr>
          <a:xfrm>
            <a:off x="0" y="0"/>
            <a:ext cx="12192000" cy="7021286"/>
          </a:xfrm>
          <a:prstGeom prst="rect">
            <a:avLst/>
          </a:prstGeom>
        </p:spPr>
      </p:pic>
      <p:sp>
        <p:nvSpPr>
          <p:cNvPr id="2" name="Text 0"/>
          <p:cNvSpPr/>
          <p:nvPr/>
        </p:nvSpPr>
        <p:spPr>
          <a:xfrm>
            <a:off x="840378" y="457200"/>
            <a:ext cx="10241280" cy="822960"/>
          </a:xfrm>
          <a:prstGeom prst="rect">
            <a:avLst/>
          </a:prstGeom>
          <a:noFill/>
          <a:ln/>
        </p:spPr>
        <p:txBody>
          <a:bodyPr wrap="square" rtlCol="0" anchor="ctr"/>
          <a:lstStyle/>
          <a:p>
            <a:pPr marL="0" indent="0" algn="ctr">
              <a:buNone/>
            </a:pPr>
            <a:r>
              <a:rPr lang="en-US" sz="3600" b="1" dirty="0">
                <a:solidFill>
                  <a:srgbClr val="000000"/>
                </a:solidFill>
              </a:rPr>
              <a:t>実技①：履き方（ポイント）</a:t>
            </a:r>
            <a:endParaRPr lang="en-US" sz="3600" dirty="0"/>
          </a:p>
        </p:txBody>
      </p:sp>
      <p:sp>
        <p:nvSpPr>
          <p:cNvPr id="3" name="Text 1"/>
          <p:cNvSpPr/>
          <p:nvPr/>
        </p:nvSpPr>
        <p:spPr>
          <a:xfrm>
            <a:off x="1395549" y="1280160"/>
            <a:ext cx="10241280" cy="5120640"/>
          </a:xfrm>
          <a:prstGeom prst="rect">
            <a:avLst/>
          </a:prstGeom>
          <a:noFill/>
          <a:ln/>
        </p:spPr>
        <p:txBody>
          <a:bodyPr wrap="square" rtlCol="0" anchor="t"/>
          <a:lstStyle/>
          <a:p>
            <a:r>
              <a:rPr lang="en-US" sz="3200" dirty="0">
                <a:solidFill>
                  <a:srgbClr val="000000"/>
                </a:solidFill>
              </a:rPr>
              <a:t> </a:t>
            </a:r>
            <a:r>
              <a:rPr lang="en-US" sz="2800" b="1" dirty="0">
                <a:solidFill>
                  <a:srgbClr val="000000"/>
                </a:solidFill>
              </a:rPr>
              <a:t>先に</a:t>
            </a:r>
            <a:r>
              <a:rPr lang="en-US" sz="2800" b="1" dirty="0">
                <a:solidFill>
                  <a:srgbClr val="FF0000"/>
                </a:solidFill>
              </a:rPr>
              <a:t>“かかと”</a:t>
            </a:r>
            <a:r>
              <a:rPr lang="en-US" sz="2800" b="1" dirty="0">
                <a:solidFill>
                  <a:srgbClr val="000000"/>
                </a:solidFill>
              </a:rPr>
              <a:t>を合わせてから締める</a:t>
            </a:r>
            <a:r>
              <a:rPr lang="en-US" b="1" dirty="0">
                <a:solidFill>
                  <a:srgbClr val="000000"/>
                </a:solidFill>
              </a:rPr>
              <a:t>（足底が前後にズレない）</a:t>
            </a:r>
            <a:endParaRPr lang="en-US" sz="2800" b="1" dirty="0"/>
          </a:p>
          <a:p>
            <a:r>
              <a:rPr lang="en-US" sz="2800" b="1" dirty="0" err="1">
                <a:solidFill>
                  <a:srgbClr val="000000"/>
                </a:solidFill>
              </a:rPr>
              <a:t>締める順：親指側</a:t>
            </a:r>
            <a:r>
              <a:rPr lang="en-US" sz="2800" b="1" dirty="0">
                <a:solidFill>
                  <a:srgbClr val="000000"/>
                </a:solidFill>
              </a:rPr>
              <a:t> </a:t>
            </a:r>
            <a:r>
              <a:rPr lang="en-US" sz="2800" b="1" dirty="0">
                <a:solidFill>
                  <a:srgbClr val="FF0000"/>
                </a:solidFill>
              </a:rPr>
              <a:t>→</a:t>
            </a:r>
            <a:r>
              <a:rPr lang="en-US" sz="2800" b="1" dirty="0">
                <a:solidFill>
                  <a:srgbClr val="000000"/>
                </a:solidFill>
              </a:rPr>
              <a:t> 小指側 </a:t>
            </a:r>
            <a:r>
              <a:rPr lang="en-US" sz="2800" b="1" dirty="0">
                <a:solidFill>
                  <a:srgbClr val="FF0000"/>
                </a:solidFill>
              </a:rPr>
              <a:t>→ </a:t>
            </a:r>
            <a:r>
              <a:rPr lang="en-US" sz="2800" b="1" dirty="0">
                <a:solidFill>
                  <a:srgbClr val="000000"/>
                </a:solidFill>
              </a:rPr>
              <a:t>上へ順番に</a:t>
            </a:r>
            <a:endParaRPr lang="en-US" sz="2800" b="1" dirty="0"/>
          </a:p>
          <a:p>
            <a:r>
              <a:rPr lang="en-US" sz="2800" b="1" dirty="0" err="1">
                <a:solidFill>
                  <a:srgbClr val="000000"/>
                </a:solidFill>
              </a:rPr>
              <a:t>締めたら左右を歩き比べる（動きやすさ／安定感</a:t>
            </a:r>
            <a:r>
              <a:rPr lang="en-US" sz="2800" b="1" dirty="0">
                <a:solidFill>
                  <a:srgbClr val="000000"/>
                </a:solidFill>
              </a:rPr>
              <a:t>）</a:t>
            </a:r>
            <a:endParaRPr lang="en-US" sz="2800" b="1" dirty="0"/>
          </a:p>
          <a:p>
            <a:r>
              <a:rPr lang="en-US" sz="2800" b="1" dirty="0">
                <a:solidFill>
                  <a:srgbClr val="000000"/>
                </a:solidFill>
              </a:rPr>
              <a:t> 靴内のズレは感覚を鈍らせ、捻挫の一因になり得る</a:t>
            </a:r>
            <a:endParaRPr lang="en-US" sz="2800" b="1" dirty="0"/>
          </a:p>
        </p:txBody>
      </p:sp>
      <p:sp>
        <p:nvSpPr>
          <p:cNvPr id="4" name="Text 2"/>
          <p:cNvSpPr/>
          <p:nvPr/>
        </p:nvSpPr>
        <p:spPr>
          <a:xfrm>
            <a:off x="731520" y="6263640"/>
            <a:ext cx="10241280" cy="274320"/>
          </a:xfrm>
          <a:prstGeom prst="rect">
            <a:avLst/>
          </a:prstGeom>
          <a:noFill/>
          <a:ln/>
        </p:spPr>
        <p:txBody>
          <a:bodyPr wrap="square" rtlCol="0" anchor="ctr"/>
          <a:lstStyle/>
          <a:p>
            <a:pPr marL="0" indent="0" algn="r">
              <a:buNone/>
            </a:pPr>
            <a:r>
              <a:rPr lang="en-US" sz="1200" dirty="0">
                <a:solidFill>
                  <a:srgbClr val="000000"/>
                </a:solidFill>
              </a:rPr>
              <a:t>2026 体育研究会 実技講習会</a:t>
            </a:r>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489097" y="346621"/>
            <a:ext cx="10241280" cy="914400"/>
          </a:xfrm>
          <a:prstGeom prst="rect">
            <a:avLst/>
          </a:prstGeom>
          <a:noFill/>
          <a:ln/>
        </p:spPr>
        <p:txBody>
          <a:bodyPr wrap="square" rtlCol="0" anchor="ctr"/>
          <a:lstStyle/>
          <a:p>
            <a:pPr marL="0" indent="0" algn="ctr">
              <a:buNone/>
            </a:pPr>
            <a:r>
              <a:rPr lang="en-US" sz="4400" b="1" dirty="0">
                <a:solidFill>
                  <a:srgbClr val="002060"/>
                </a:solidFill>
              </a:rPr>
              <a:t>ここから本題</a:t>
            </a:r>
            <a:endParaRPr lang="en-US" sz="4400" dirty="0">
              <a:solidFill>
                <a:srgbClr val="002060"/>
              </a:solidFill>
            </a:endParaRPr>
          </a:p>
        </p:txBody>
      </p:sp>
      <p:sp>
        <p:nvSpPr>
          <p:cNvPr id="3" name="Text 1"/>
          <p:cNvSpPr/>
          <p:nvPr/>
        </p:nvSpPr>
        <p:spPr>
          <a:xfrm>
            <a:off x="489097" y="1221728"/>
            <a:ext cx="10241280" cy="640080"/>
          </a:xfrm>
          <a:prstGeom prst="rect">
            <a:avLst/>
          </a:prstGeom>
          <a:noFill/>
          <a:ln/>
        </p:spPr>
        <p:txBody>
          <a:bodyPr wrap="square" rtlCol="0" anchor="ctr"/>
          <a:lstStyle/>
          <a:p>
            <a:pPr marL="0" indent="0" algn="ctr">
              <a:buNone/>
            </a:pPr>
            <a:r>
              <a:rPr lang="en-US" sz="3200" b="1" dirty="0">
                <a:solidFill>
                  <a:srgbClr val="002060"/>
                </a:solidFill>
              </a:rPr>
              <a:t>学校での応急手当：どこまでやるか</a:t>
            </a:r>
          </a:p>
        </p:txBody>
      </p:sp>
      <p:sp>
        <p:nvSpPr>
          <p:cNvPr id="4" name="Rounded Rectangle 4">
            <a:extLst>
              <a:ext uri="{FF2B5EF4-FFF2-40B4-BE49-F238E27FC236}">
                <a16:creationId xmlns:a16="http://schemas.microsoft.com/office/drawing/2014/main" id="{3FC80C66-89B0-31B2-3EED-A69E1D155DCA}"/>
              </a:ext>
            </a:extLst>
          </p:cNvPr>
          <p:cNvSpPr/>
          <p:nvPr/>
        </p:nvSpPr>
        <p:spPr>
          <a:xfrm>
            <a:off x="260495" y="1946822"/>
            <a:ext cx="4442132" cy="2570952"/>
          </a:xfrm>
          <a:prstGeom prst="roundRect">
            <a:avLst/>
          </a:prstGeom>
          <a:solidFill>
            <a:srgbClr val="1428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3200" b="1" dirty="0" err="1">
                <a:solidFill>
                  <a:srgbClr val="FFFFFF"/>
                </a:solidFill>
              </a:rPr>
              <a:t>学校で</a:t>
            </a:r>
            <a:r>
              <a:rPr lang="ja-JP" altLang="en-US" sz="3200" b="1" dirty="0">
                <a:solidFill>
                  <a:srgbClr val="FFFFFF"/>
                </a:solidFill>
              </a:rPr>
              <a:t>やる一次対応</a:t>
            </a:r>
            <a:endParaRPr sz="3200" b="1" dirty="0">
              <a:solidFill>
                <a:srgbClr val="FFFFFF"/>
              </a:solidFill>
            </a:endParaRPr>
          </a:p>
          <a:p>
            <a:pPr algn="ctr"/>
            <a:r>
              <a:rPr sz="2400" b="1" dirty="0">
                <a:solidFill>
                  <a:srgbClr val="FFFFFF"/>
                </a:solidFill>
              </a:rPr>
              <a:t>・</a:t>
            </a:r>
            <a:r>
              <a:rPr sz="3200" b="1" dirty="0" err="1">
                <a:solidFill>
                  <a:srgbClr val="FFFFFF"/>
                </a:solidFill>
              </a:rPr>
              <a:t>安静</a:t>
            </a:r>
            <a:endParaRPr sz="3200" b="1" dirty="0">
              <a:solidFill>
                <a:srgbClr val="FFFFFF"/>
              </a:solidFill>
            </a:endParaRPr>
          </a:p>
          <a:p>
            <a:pPr algn="ctr"/>
            <a:r>
              <a:rPr sz="3200" b="1" dirty="0">
                <a:solidFill>
                  <a:srgbClr val="FFFFFF"/>
                </a:solidFill>
              </a:rPr>
              <a:t>・</a:t>
            </a:r>
            <a:r>
              <a:rPr sz="3200" b="1" dirty="0" err="1">
                <a:solidFill>
                  <a:srgbClr val="FFFFFF"/>
                </a:solidFill>
              </a:rPr>
              <a:t>冷却</a:t>
            </a:r>
            <a:endParaRPr sz="3200" b="1" dirty="0">
              <a:solidFill>
                <a:srgbClr val="FFFFFF"/>
              </a:solidFill>
            </a:endParaRPr>
          </a:p>
          <a:p>
            <a:pPr algn="ctr"/>
            <a:r>
              <a:rPr sz="3200" b="1" dirty="0">
                <a:solidFill>
                  <a:srgbClr val="FFFFFF"/>
                </a:solidFill>
              </a:rPr>
              <a:t>・</a:t>
            </a:r>
            <a:r>
              <a:rPr sz="3200" b="1" dirty="0" err="1">
                <a:solidFill>
                  <a:srgbClr val="FFFFFF"/>
                </a:solidFill>
              </a:rPr>
              <a:t>軽い圧迫</a:t>
            </a:r>
            <a:endParaRPr sz="3200" b="1" dirty="0">
              <a:solidFill>
                <a:srgbClr val="FFFFFF"/>
              </a:solidFill>
            </a:endParaRPr>
          </a:p>
          <a:p>
            <a:pPr algn="ctr"/>
            <a:r>
              <a:rPr sz="3200" b="1" dirty="0">
                <a:solidFill>
                  <a:srgbClr val="FFFFFF"/>
                </a:solidFill>
              </a:rPr>
              <a:t>・</a:t>
            </a:r>
            <a:r>
              <a:rPr sz="3200" b="1" dirty="0" err="1">
                <a:solidFill>
                  <a:srgbClr val="FFFFFF"/>
                </a:solidFill>
              </a:rPr>
              <a:t>挙上</a:t>
            </a:r>
            <a:endParaRPr sz="2000" b="1" dirty="0">
              <a:solidFill>
                <a:srgbClr val="FFFFFF"/>
              </a:solidFill>
            </a:endParaRPr>
          </a:p>
        </p:txBody>
      </p:sp>
      <p:sp>
        <p:nvSpPr>
          <p:cNvPr id="5" name="Rounded Rectangle 5">
            <a:extLst>
              <a:ext uri="{FF2B5EF4-FFF2-40B4-BE49-F238E27FC236}">
                <a16:creationId xmlns:a16="http://schemas.microsoft.com/office/drawing/2014/main" id="{8A4EF13A-5C5D-940A-0D90-CA6BD48E5336}"/>
              </a:ext>
            </a:extLst>
          </p:cNvPr>
          <p:cNvSpPr/>
          <p:nvPr/>
        </p:nvSpPr>
        <p:spPr>
          <a:xfrm>
            <a:off x="7924800" y="1989836"/>
            <a:ext cx="4006705" cy="2634746"/>
          </a:xfrm>
          <a:prstGeom prst="roundRect">
            <a:avLst/>
          </a:prstGeom>
          <a:solidFill>
            <a:srgbClr val="FFFFFF"/>
          </a:solidFill>
          <a:ln w="38100" cap="flat" cmpd="sng" algn="ctr">
            <a:solidFill>
              <a:srgbClr val="14285A"/>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sz="4400" b="1" i="0" u="none" strike="noStrike" kern="0" cap="none" spc="0" normalizeH="0" baseline="0" noProof="0" dirty="0" err="1">
                <a:ln>
                  <a:noFill/>
                </a:ln>
                <a:solidFill>
                  <a:srgbClr val="14285A"/>
                </a:solidFill>
                <a:effectLst/>
                <a:uLnTx/>
                <a:uFillTx/>
                <a:latin typeface="Calibri"/>
                <a:ea typeface="+mn-ea"/>
                <a:cs typeface="+mn-cs"/>
              </a:rPr>
              <a:t>判断ゾーン</a:t>
            </a:r>
            <a:endParaRPr kumimoji="0" sz="4400" b="1" i="0" u="none" strike="noStrike" kern="0" cap="none" spc="0" normalizeH="0" baseline="0" noProof="0" dirty="0">
              <a:ln>
                <a:noFill/>
              </a:ln>
              <a:solidFill>
                <a:srgbClr val="14285A"/>
              </a:solidFill>
              <a:effectLst/>
              <a:uLnTx/>
              <a:uFillTx/>
              <a:latin typeface="Calibri"/>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sz="3200" b="1" i="0" u="none" strike="noStrike" kern="0" cap="none" spc="0" normalizeH="0" baseline="0" noProof="0" dirty="0">
                <a:ln>
                  <a:noFill/>
                </a:ln>
                <a:solidFill>
                  <a:srgbClr val="14285A"/>
                </a:solidFill>
                <a:effectLst/>
                <a:uLnTx/>
                <a:uFillTx/>
                <a:latin typeface="Calibri"/>
                <a:ea typeface="+mn-ea"/>
                <a:cs typeface="+mn-cs"/>
              </a:rPr>
              <a:t>・</a:t>
            </a:r>
            <a:r>
              <a:rPr kumimoji="0" sz="3200" b="1" i="0" u="none" strike="noStrike" kern="0" cap="none" spc="0" normalizeH="0" baseline="0" noProof="0" dirty="0" err="1">
                <a:ln>
                  <a:noFill/>
                </a:ln>
                <a:solidFill>
                  <a:srgbClr val="14285A"/>
                </a:solidFill>
                <a:effectLst/>
                <a:uLnTx/>
                <a:uFillTx/>
                <a:latin typeface="Calibri"/>
                <a:ea typeface="+mn-ea"/>
                <a:cs typeface="+mn-cs"/>
              </a:rPr>
              <a:t>荷重できるか</a:t>
            </a:r>
            <a:endParaRPr kumimoji="0" sz="3200" b="1" i="0" u="none" strike="noStrike" kern="0" cap="none" spc="0" normalizeH="0" baseline="0" noProof="0" dirty="0">
              <a:ln>
                <a:noFill/>
              </a:ln>
              <a:solidFill>
                <a:srgbClr val="14285A"/>
              </a:solidFill>
              <a:effectLst/>
              <a:uLnTx/>
              <a:uFillTx/>
              <a:latin typeface="Calibri"/>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sz="3200" b="1" i="0" u="none" strike="noStrike" kern="0" cap="none" spc="0" normalizeH="0" baseline="0" noProof="0" dirty="0">
                <a:ln>
                  <a:noFill/>
                </a:ln>
                <a:solidFill>
                  <a:srgbClr val="14285A"/>
                </a:solidFill>
                <a:effectLst/>
                <a:uLnTx/>
                <a:uFillTx/>
                <a:latin typeface="Calibri"/>
                <a:ea typeface="+mn-ea"/>
                <a:cs typeface="+mn-cs"/>
              </a:rPr>
              <a:t>・</a:t>
            </a:r>
            <a:r>
              <a:rPr kumimoji="0" sz="3200" b="1" i="0" u="none" strike="noStrike" kern="0" cap="none" spc="0" normalizeH="0" baseline="0" noProof="0" dirty="0" err="1">
                <a:ln>
                  <a:noFill/>
                </a:ln>
                <a:solidFill>
                  <a:srgbClr val="14285A"/>
                </a:solidFill>
                <a:effectLst/>
                <a:uLnTx/>
                <a:uFillTx/>
                <a:latin typeface="Calibri"/>
                <a:ea typeface="+mn-ea"/>
                <a:cs typeface="+mn-cs"/>
              </a:rPr>
              <a:t>腫れの速さ</a:t>
            </a:r>
            <a:endParaRPr kumimoji="0" sz="3200" b="1" i="0" u="none" strike="noStrike" kern="0" cap="none" spc="0" normalizeH="0" baseline="0" noProof="0" dirty="0">
              <a:ln>
                <a:noFill/>
              </a:ln>
              <a:solidFill>
                <a:srgbClr val="14285A"/>
              </a:solidFill>
              <a:effectLst/>
              <a:uLnTx/>
              <a:uFillTx/>
              <a:latin typeface="Calibri"/>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sz="3200" b="1" i="0" u="none" strike="noStrike" kern="0" cap="none" spc="0" normalizeH="0" baseline="0" noProof="0" dirty="0">
                <a:ln>
                  <a:noFill/>
                </a:ln>
                <a:solidFill>
                  <a:srgbClr val="14285A"/>
                </a:solidFill>
                <a:effectLst/>
                <a:uLnTx/>
                <a:uFillTx/>
                <a:latin typeface="Calibri"/>
                <a:ea typeface="+mn-ea"/>
                <a:cs typeface="+mn-cs"/>
              </a:rPr>
              <a:t>・</a:t>
            </a:r>
            <a:r>
              <a:rPr kumimoji="0" sz="3200" b="1" i="0" u="none" strike="noStrike" kern="0" cap="none" spc="0" normalizeH="0" baseline="0" noProof="0" dirty="0" err="1">
                <a:ln>
                  <a:noFill/>
                </a:ln>
                <a:solidFill>
                  <a:srgbClr val="14285A"/>
                </a:solidFill>
                <a:effectLst/>
                <a:uLnTx/>
                <a:uFillTx/>
                <a:latin typeface="Calibri"/>
                <a:ea typeface="+mn-ea"/>
                <a:cs typeface="+mn-cs"/>
              </a:rPr>
              <a:t>変形の有無</a:t>
            </a:r>
            <a:endParaRPr kumimoji="0" sz="2400" b="1" i="0" u="none" strike="noStrike" kern="0" cap="none" spc="0" normalizeH="0" baseline="0" noProof="0" dirty="0">
              <a:ln>
                <a:noFill/>
              </a:ln>
              <a:solidFill>
                <a:srgbClr val="14285A"/>
              </a:solidFill>
              <a:effectLst/>
              <a:uLnTx/>
              <a:uFillTx/>
              <a:latin typeface="Calibri"/>
              <a:ea typeface="+mn-ea"/>
              <a:cs typeface="+mn-cs"/>
            </a:endParaRPr>
          </a:p>
        </p:txBody>
      </p:sp>
      <p:sp>
        <p:nvSpPr>
          <p:cNvPr id="6" name="Rounded Rectangle 6">
            <a:extLst>
              <a:ext uri="{FF2B5EF4-FFF2-40B4-BE49-F238E27FC236}">
                <a16:creationId xmlns:a16="http://schemas.microsoft.com/office/drawing/2014/main" id="{ABC719C1-21CD-C341-9CF3-1D52ED6FFBE4}"/>
              </a:ext>
            </a:extLst>
          </p:cNvPr>
          <p:cNvSpPr/>
          <p:nvPr/>
        </p:nvSpPr>
        <p:spPr>
          <a:xfrm>
            <a:off x="3815063" y="4713317"/>
            <a:ext cx="4561874" cy="1870621"/>
          </a:xfrm>
          <a:prstGeom prst="roundRect">
            <a:avLst/>
          </a:prstGeom>
          <a:solidFill>
            <a:srgbClr val="0A193C"/>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sz="3200" b="1" i="0" u="none" strike="noStrike" kern="0" cap="none" spc="0" normalizeH="0" baseline="0" noProof="0" dirty="0" err="1">
                <a:ln>
                  <a:noFill/>
                </a:ln>
                <a:solidFill>
                  <a:srgbClr val="FFFFFF"/>
                </a:solidFill>
                <a:effectLst/>
                <a:uLnTx/>
                <a:uFillTx/>
                <a:latin typeface="Calibri"/>
                <a:ea typeface="+mn-ea"/>
                <a:cs typeface="+mn-cs"/>
              </a:rPr>
              <a:t>医療へつなぐ</a:t>
            </a:r>
            <a:endParaRPr kumimoji="0" sz="3200" b="1" i="0" u="none" strike="noStrike" kern="0" cap="none" spc="0" normalizeH="0" baseline="0" noProof="0" dirty="0">
              <a:ln>
                <a:noFill/>
              </a:ln>
              <a:solidFill>
                <a:srgbClr val="FFFFFF"/>
              </a:solidFill>
              <a:effectLst/>
              <a:uLnTx/>
              <a:uFillTx/>
              <a:latin typeface="Calibri"/>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sz="3200" b="1" i="0" u="none" strike="noStrike" kern="0" cap="none" spc="0" normalizeH="0" baseline="0" noProof="0" dirty="0">
                <a:ln>
                  <a:noFill/>
                </a:ln>
                <a:solidFill>
                  <a:srgbClr val="FFFFFF"/>
                </a:solidFill>
                <a:effectLst/>
                <a:uLnTx/>
                <a:uFillTx/>
                <a:latin typeface="Calibri"/>
                <a:ea typeface="+mn-ea"/>
                <a:cs typeface="+mn-cs"/>
              </a:rPr>
              <a:t>（</a:t>
            </a:r>
            <a:r>
              <a:rPr kumimoji="0" sz="3200" b="1" i="0" u="none" strike="noStrike" kern="0" cap="none" spc="0" normalizeH="0" baseline="0" noProof="0" dirty="0" err="1">
                <a:ln>
                  <a:noFill/>
                </a:ln>
                <a:solidFill>
                  <a:srgbClr val="FFFFFF"/>
                </a:solidFill>
                <a:effectLst/>
                <a:uLnTx/>
                <a:uFillTx/>
                <a:latin typeface="Calibri"/>
                <a:ea typeface="+mn-ea"/>
                <a:cs typeface="+mn-cs"/>
              </a:rPr>
              <a:t>固定・紹介</a:t>
            </a:r>
            <a:r>
              <a:rPr kumimoji="0" sz="3200" b="1" i="0" u="none" strike="noStrike" kern="0" cap="none" spc="0" normalizeH="0" baseline="0" noProof="0" dirty="0">
                <a:ln>
                  <a:noFill/>
                </a:ln>
                <a:solidFill>
                  <a:srgbClr val="FFFFFF"/>
                </a:solidFill>
                <a:effectLst/>
                <a:uLnTx/>
                <a:uFillTx/>
                <a:latin typeface="Calibri"/>
                <a:ea typeface="+mn-ea"/>
                <a:cs typeface="+mn-cs"/>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31520" y="320040"/>
            <a:ext cx="10241280" cy="822960"/>
          </a:xfrm>
          <a:prstGeom prst="rect">
            <a:avLst/>
          </a:prstGeom>
          <a:noFill/>
          <a:ln/>
        </p:spPr>
        <p:txBody>
          <a:bodyPr wrap="square" rtlCol="0" anchor="ctr"/>
          <a:lstStyle/>
          <a:p>
            <a:pPr marL="0" indent="0" algn="ctr">
              <a:buNone/>
            </a:pPr>
            <a:r>
              <a:rPr lang="en-US" sz="4000" b="1" dirty="0">
                <a:solidFill>
                  <a:schemeClr val="tx2">
                    <a:lumMod val="50000"/>
                  </a:schemeClr>
                </a:solidFill>
                <a:latin typeface="メイリオ" panose="020B0604030504040204" pitchFamily="50" charset="-128"/>
                <a:ea typeface="メイリオ" panose="020B0604030504040204" pitchFamily="50" charset="-128"/>
              </a:rPr>
              <a:t>線引き：学校で“やる”／“やらない”</a:t>
            </a:r>
            <a:endParaRPr lang="en-US" sz="4000" dirty="0">
              <a:solidFill>
                <a:schemeClr val="tx2">
                  <a:lumMod val="50000"/>
                </a:schemeClr>
              </a:solidFill>
              <a:latin typeface="メイリオ" panose="020B0604030504040204" pitchFamily="50" charset="-128"/>
              <a:ea typeface="メイリオ" panose="020B0604030504040204" pitchFamily="50" charset="-128"/>
            </a:endParaRPr>
          </a:p>
        </p:txBody>
      </p:sp>
      <p:sp>
        <p:nvSpPr>
          <p:cNvPr id="3" name="Text 1"/>
          <p:cNvSpPr/>
          <p:nvPr/>
        </p:nvSpPr>
        <p:spPr>
          <a:xfrm>
            <a:off x="618699" y="1417320"/>
            <a:ext cx="10241280" cy="5120640"/>
          </a:xfrm>
          <a:prstGeom prst="rect">
            <a:avLst/>
          </a:prstGeom>
          <a:noFill/>
          <a:ln/>
        </p:spPr>
        <p:txBody>
          <a:bodyPr wrap="square" rtlCol="0" anchor="t"/>
          <a:lstStyle/>
          <a:p>
            <a:pPr marL="0" indent="0">
              <a:buNone/>
            </a:pPr>
            <a:r>
              <a:rPr lang="en-US" sz="3200" dirty="0">
                <a:solidFill>
                  <a:srgbClr val="000000"/>
                </a:solidFill>
              </a:rPr>
              <a:t>• やる：悪化させない一次対応（安静・冷却・軽い圧迫・挙上）</a:t>
            </a:r>
            <a:endParaRPr lang="en-US" sz="3200" dirty="0"/>
          </a:p>
          <a:p>
            <a:pPr marL="0" indent="0">
              <a:buNone/>
            </a:pPr>
            <a:r>
              <a:rPr lang="en-US" sz="3200" dirty="0">
                <a:solidFill>
                  <a:srgbClr val="000000"/>
                </a:solidFill>
              </a:rPr>
              <a:t>• やらない：整復／強い牽引／無理な可動域テスト</a:t>
            </a:r>
            <a:endParaRPr lang="en-US" sz="3200" dirty="0"/>
          </a:p>
          <a:p>
            <a:pPr marL="0" indent="0">
              <a:buNone/>
            </a:pPr>
            <a:r>
              <a:rPr lang="en-US" sz="3200" dirty="0">
                <a:solidFill>
                  <a:srgbClr val="000000"/>
                </a:solidFill>
              </a:rPr>
              <a:t>• やらない：診断の断定（例「靭帯が切れてます」）</a:t>
            </a:r>
            <a:endParaRPr lang="en-US" sz="3200" dirty="0"/>
          </a:p>
          <a:p>
            <a:pPr marL="0" indent="0">
              <a:buNone/>
            </a:pPr>
            <a:r>
              <a:rPr lang="en-US" sz="3200" dirty="0">
                <a:solidFill>
                  <a:srgbClr val="000000"/>
                </a:solidFill>
              </a:rPr>
              <a:t>• 危険サインがあれば固定して医療へつなぐ</a:t>
            </a:r>
            <a:endParaRPr lang="en-US" sz="3200" dirty="0"/>
          </a:p>
        </p:txBody>
      </p:sp>
      <p:sp>
        <p:nvSpPr>
          <p:cNvPr id="4" name="Text 2"/>
          <p:cNvSpPr/>
          <p:nvPr/>
        </p:nvSpPr>
        <p:spPr>
          <a:xfrm>
            <a:off x="731520" y="6263640"/>
            <a:ext cx="10241280" cy="274320"/>
          </a:xfrm>
          <a:prstGeom prst="rect">
            <a:avLst/>
          </a:prstGeom>
          <a:noFill/>
          <a:ln/>
        </p:spPr>
        <p:txBody>
          <a:bodyPr wrap="square" rtlCol="0" anchor="ctr"/>
          <a:lstStyle/>
          <a:p>
            <a:pPr marL="0" indent="0" algn="r">
              <a:buNone/>
            </a:pPr>
            <a:r>
              <a:rPr lang="en-US" sz="1200" dirty="0">
                <a:solidFill>
                  <a:srgbClr val="000000"/>
                </a:solidFill>
              </a:rPr>
              <a:t>2026 体育研究会 実技講習会</a:t>
            </a:r>
            <a:endParaRPr lang="en-US" sz="1200" dirty="0"/>
          </a:p>
        </p:txBody>
      </p:sp>
      <p:sp>
        <p:nvSpPr>
          <p:cNvPr id="6" name="Rounded Rectangle 2">
            <a:extLst>
              <a:ext uri="{FF2B5EF4-FFF2-40B4-BE49-F238E27FC236}">
                <a16:creationId xmlns:a16="http://schemas.microsoft.com/office/drawing/2014/main" id="{6547A050-BF25-AC94-D7A5-291A744138B7}"/>
              </a:ext>
            </a:extLst>
          </p:cNvPr>
          <p:cNvSpPr/>
          <p:nvPr/>
        </p:nvSpPr>
        <p:spPr>
          <a:xfrm>
            <a:off x="122830" y="1284205"/>
            <a:ext cx="4133090" cy="4860000"/>
          </a:xfrm>
          <a:prstGeom prst="roundRect">
            <a:avLst/>
          </a:prstGeom>
          <a:solidFill>
            <a:schemeClr val="bg1"/>
          </a:solidFill>
          <a:ln w="38100" cap="flat" cmpd="sng" algn="ctr">
            <a:solidFill>
              <a:srgbClr val="0F2855"/>
            </a:solidFill>
            <a:prstDash val="solid"/>
          </a:ln>
          <a:effectLst>
            <a:outerShdw blurRad="40000" dist="23000" dir="5400000" rotWithShape="0">
              <a:srgbClr val="000000">
                <a:alpha val="35000"/>
              </a:srgbClr>
            </a:outerShdw>
          </a:effectLst>
        </p:spPr>
        <p:txBody>
          <a:bodyPr lIns="0" tIns="0" rIns="0" bIns="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2800" b="1" i="0" u="none" strike="noStrike" kern="1200" cap="none" spc="0" normalizeH="0" baseline="0" noProof="0" dirty="0" err="1">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学校（一次対応</a:t>
            </a:r>
            <a:r>
              <a:rPr kumimoji="0" sz="2800" b="1" i="0" u="none" strike="noStrike" kern="1200" cap="none" spc="0" normalizeH="0" baseline="0" noProof="0" dirty="0">
                <a:ln>
                  <a:noFill/>
                </a:ln>
                <a:solidFill>
                  <a:schemeClr val="accent1">
                    <a:lumMod val="50000"/>
                  </a:schemeClr>
                </a:solidFill>
                <a:effectLst/>
                <a:uLnTx/>
                <a:uFillTx/>
                <a:ea typeface="+mn-ea"/>
                <a:cs typeface="+mn-cs"/>
              </a:rPr>
              <a:t>）</a:t>
            </a:r>
            <a:endParaRPr kumimoji="0" lang="en-US" sz="2800" b="1" i="0" u="none" strike="noStrike" kern="1200" cap="none" spc="0" normalizeH="0" baseline="0" noProof="0" dirty="0">
              <a:ln>
                <a:noFill/>
              </a:ln>
              <a:solidFill>
                <a:schemeClr val="accent1">
                  <a:lumMod val="50000"/>
                </a:schemeClr>
              </a:solidFill>
              <a:effectLst/>
              <a:uLnTx/>
              <a:uFillTx/>
              <a:ea typeface="+mn-ea"/>
              <a:cs typeface="+mn-cs"/>
            </a:endParaRPr>
          </a:p>
          <a:p>
            <a:pPr marL="0" marR="0" lvl="0" indent="0" algn="ctr"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 </a:t>
            </a:r>
            <a:r>
              <a:rPr kumimoji="0" sz="2400" b="1" i="0" u="none" strike="noStrike" kern="1200" cap="none" spc="0" normalizeH="0" baseline="0" noProof="0" dirty="0" err="1">
                <a:ln>
                  <a:noFill/>
                </a:ln>
                <a:solidFill>
                  <a:srgbClr val="FF0000"/>
                </a:solidFill>
                <a:effectLst/>
                <a:uLnTx/>
                <a:uFillTx/>
                <a:latin typeface="メイリオ" panose="020B0604030504040204" pitchFamily="50" charset="-128"/>
                <a:ea typeface="メイリオ" panose="020B0604030504040204" pitchFamily="50" charset="-128"/>
              </a:rPr>
              <a:t>やる：悪化させない</a:t>
            </a:r>
            <a:r>
              <a:rPr kumimoji="0"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対応</a:t>
            </a:r>
            <a:endParaRPr lang="en-US" altLang="ja-JP" sz="2400" b="1" dirty="0">
              <a:solidFill>
                <a:srgbClr val="FF0000"/>
              </a:solidFill>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lang="ja-JP" altLang="en-US"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・安静</a:t>
            </a:r>
            <a:endParaRPr kumimoji="0" lang="en-US" altLang="ja-JP"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a:t>
            </a:r>
            <a:r>
              <a:rPr kumimoji="0" sz="2400" b="1" i="0" u="none" strike="noStrike" kern="1200" cap="none" spc="0" normalizeH="0" baseline="0" noProof="0" dirty="0" err="1">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冷却</a:t>
            </a:r>
            <a:endParaRPr lang="en-US" sz="2400" b="1" dirty="0">
              <a:solidFill>
                <a:schemeClr val="accent1">
                  <a:lumMod val="50000"/>
                </a:schemeClr>
              </a:solidFill>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a:t>
            </a:r>
            <a:r>
              <a:rPr kumimoji="0" sz="2400" b="1" i="0" u="none" strike="noStrike" kern="1200" cap="none" spc="0" normalizeH="0" baseline="0" noProof="0" dirty="0" err="1">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軽い圧迫</a:t>
            </a:r>
            <a:endParaRPr lang="en-US" sz="2400" b="1" dirty="0">
              <a:solidFill>
                <a:schemeClr val="accent1">
                  <a:lumMod val="50000"/>
                </a:schemeClr>
              </a:solidFill>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a:t>
            </a:r>
            <a:r>
              <a:rPr kumimoji="0" sz="2400" b="1" i="0" u="none" strike="noStrike" kern="1200" cap="none" spc="0" normalizeH="0" baseline="0" noProof="0" dirty="0" err="1">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挙上</a:t>
            </a:r>
            <a:endParaRPr kumimoji="0"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endParaRPr>
          </a:p>
        </p:txBody>
      </p:sp>
      <p:sp>
        <p:nvSpPr>
          <p:cNvPr id="7" name="Rounded Rectangle 3">
            <a:extLst>
              <a:ext uri="{FF2B5EF4-FFF2-40B4-BE49-F238E27FC236}">
                <a16:creationId xmlns:a16="http://schemas.microsoft.com/office/drawing/2014/main" id="{1A2600AA-3D94-1610-3143-DDC082AFA42D}"/>
              </a:ext>
            </a:extLst>
          </p:cNvPr>
          <p:cNvSpPr/>
          <p:nvPr/>
        </p:nvSpPr>
        <p:spPr>
          <a:xfrm>
            <a:off x="4312920" y="1247575"/>
            <a:ext cx="3779520" cy="4822371"/>
          </a:xfrm>
          <a:prstGeom prst="roundRect">
            <a:avLst/>
          </a:prstGeom>
          <a:solidFill>
            <a:schemeClr val="bg1"/>
          </a:solidFill>
          <a:ln w="38100" cap="flat" cmpd="sng" algn="ctr">
            <a:solidFill>
              <a:srgbClr val="0F2855"/>
            </a:solidFill>
            <a:prstDash val="solid"/>
          </a:ln>
          <a:effectLst>
            <a:outerShdw blurRad="40000" dist="23000" dir="5400000" rotWithShape="0">
              <a:srgbClr val="000000">
                <a:alpha val="35000"/>
              </a:srgbClr>
            </a:outerShdw>
          </a:effectLst>
        </p:spPr>
        <p:txBody>
          <a:bodyPr lIns="0" tIns="0" rIns="0" bIns="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2800" b="1" i="0" u="none" strike="noStrike" kern="1200" cap="none" spc="0" normalizeH="0" baseline="0" noProof="0" dirty="0" err="1">
                <a:ln>
                  <a:noFill/>
                </a:ln>
                <a:solidFill>
                  <a:srgbClr val="20468C"/>
                </a:solidFill>
                <a:effectLst/>
                <a:uLnTx/>
                <a:uFillTx/>
                <a:latin typeface="メイリオ" panose="020B0604030504040204" pitchFamily="50" charset="-128"/>
                <a:ea typeface="メイリオ" panose="020B0604030504040204" pitchFamily="50" charset="-128"/>
              </a:rPr>
              <a:t>判断（危険サイン</a:t>
            </a:r>
            <a:endParaRPr lang="en-US" sz="2800" b="1" noProof="0" dirty="0">
              <a:solidFill>
                <a:srgbClr val="20468C"/>
              </a:solidFill>
              <a:latin typeface="メイリオ" panose="020B0604030504040204" pitchFamily="50" charset="-128"/>
              <a:ea typeface="メイリオ" panose="020B0604030504040204" pitchFamily="50" charset="-128"/>
            </a:endParaRPr>
          </a:p>
          <a:p>
            <a:pPr marL="0" marR="0" lvl="0" indent="0" algn="ctr"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 </a:t>
            </a:r>
            <a:r>
              <a:rPr kumimoji="0" sz="2400" b="1" i="0" u="none" strike="noStrike" kern="1200" cap="none" spc="0" normalizeH="0" baseline="0" noProof="0" dirty="0" err="1">
                <a:ln>
                  <a:noFill/>
                </a:ln>
                <a:solidFill>
                  <a:srgbClr val="FF0000"/>
                </a:solidFill>
                <a:effectLst/>
                <a:uLnTx/>
                <a:uFillTx/>
                <a:latin typeface="メイリオ" panose="020B0604030504040204" pitchFamily="50" charset="-128"/>
                <a:ea typeface="メイリオ" panose="020B0604030504040204" pitchFamily="50" charset="-128"/>
              </a:rPr>
              <a:t>やらない</a:t>
            </a:r>
            <a:r>
              <a:rPr kumimoji="0"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a:t>
            </a:r>
            <a:endParaRPr kumimoji="0" 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a:t>
            </a:r>
            <a:r>
              <a:rPr kumimoji="0" sz="2400" b="1" i="0" u="none" strike="noStrike" kern="1200" cap="none" spc="0" normalizeH="0" baseline="0" noProof="0" dirty="0" err="1">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整復</a:t>
            </a:r>
            <a:endParaRPr kumimoji="0" lang="en-US"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a:t>
            </a:r>
            <a:r>
              <a:rPr kumimoji="0" sz="2400" b="1" i="0" u="none" strike="noStrike" kern="1200" cap="none" spc="0" normalizeH="0" baseline="0" noProof="0" dirty="0" err="1">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強い牽引</a:t>
            </a:r>
            <a:endParaRPr kumimoji="0" lang="en-US"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a:t>
            </a:r>
            <a:r>
              <a:rPr kumimoji="0" sz="2400" b="1" i="0" u="none" strike="noStrike" kern="1200" cap="none" spc="0" normalizeH="0" baseline="0" noProof="0" dirty="0" err="1">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無理な可動域テスト</a:t>
            </a:r>
            <a:endParaRPr kumimoji="0" lang="en-US"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a:t>
            </a:r>
            <a:r>
              <a:rPr kumimoji="0" lang="en-US" altLang="ja-JP" sz="20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a:t>
            </a:r>
            <a:r>
              <a:rPr kumimoji="0" lang="ja-JP" altLang="en-US" sz="20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靭帯が切れた</a:t>
            </a:r>
            <a:r>
              <a:rPr kumimoji="0" lang="en-US" altLang="ja-JP" sz="20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a:t>
            </a:r>
            <a:r>
              <a:rPr kumimoji="0" lang="ja-JP" altLang="en-US"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等断定</a:t>
            </a:r>
            <a:endParaRPr kumimoji="0" lang="en-US"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endParaRPr>
          </a:p>
          <a:p>
            <a:pPr marL="0" marR="0" lvl="0" indent="0" algn="ctr" defTabSz="457200" rtl="0" eaLnBrk="1" fontAlgn="auto" latinLnBrk="0" hangingPunct="1">
              <a:lnSpc>
                <a:spcPct val="200000"/>
              </a:lnSpc>
              <a:spcBef>
                <a:spcPts val="0"/>
              </a:spcBef>
              <a:spcAft>
                <a:spcPts val="0"/>
              </a:spcAft>
              <a:buClrTx/>
              <a:buSzTx/>
              <a:buFontTx/>
              <a:buNone/>
              <a:tabLst/>
              <a:defRPr sz="1800" b="1">
                <a:solidFill>
                  <a:srgbClr val="20468C"/>
                </a:solidFill>
              </a:defRPr>
            </a:pPr>
            <a:endParaRPr kumimoji="0" sz="2000" b="1" i="0" u="none" strike="noStrike" kern="1200" cap="none" spc="0" normalizeH="0" baseline="0" noProof="0" dirty="0">
              <a:ln>
                <a:noFill/>
              </a:ln>
              <a:solidFill>
                <a:schemeClr val="accent1">
                  <a:lumMod val="50000"/>
                </a:schemeClr>
              </a:solidFill>
              <a:effectLst/>
              <a:uLnTx/>
              <a:uFillTx/>
              <a:latin typeface="Calibri"/>
              <a:ea typeface="+mn-ea"/>
              <a:cs typeface="+mn-cs"/>
            </a:endParaRPr>
          </a:p>
        </p:txBody>
      </p:sp>
      <p:sp>
        <p:nvSpPr>
          <p:cNvPr id="8" name="Rounded Rectangle 4">
            <a:extLst>
              <a:ext uri="{FF2B5EF4-FFF2-40B4-BE49-F238E27FC236}">
                <a16:creationId xmlns:a16="http://schemas.microsoft.com/office/drawing/2014/main" id="{30EBA478-FBCD-0D45-D525-671C182CB426}"/>
              </a:ext>
            </a:extLst>
          </p:cNvPr>
          <p:cNvSpPr/>
          <p:nvPr/>
        </p:nvSpPr>
        <p:spPr>
          <a:xfrm>
            <a:off x="8107680" y="1213286"/>
            <a:ext cx="3657600" cy="4890951"/>
          </a:xfrm>
          <a:prstGeom prst="roundRect">
            <a:avLst/>
          </a:prstGeom>
          <a:solidFill>
            <a:schemeClr val="bg1"/>
          </a:solidFill>
          <a:ln w="38100" cap="flat" cmpd="sng" algn="ctr">
            <a:solidFill>
              <a:srgbClr val="0F2855"/>
            </a:solidFill>
            <a:prstDash val="solid"/>
          </a:ln>
          <a:effectLst>
            <a:outerShdw blurRad="40000" dist="23000" dir="5400000" rotWithShape="0">
              <a:srgbClr val="000000">
                <a:alpha val="35000"/>
              </a:srgbClr>
            </a:outerShdw>
          </a:effectLst>
        </p:spPr>
        <p:txBody>
          <a:bodyPr lIns="0" tIns="0" rIns="0" bIns="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3200" b="1" i="0" u="none" strike="noStrike" kern="1200" cap="none" spc="0" normalizeH="0" baseline="0" noProof="0" dirty="0" err="1">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医療へつな</a:t>
            </a:r>
            <a:r>
              <a:rPr kumimoji="0" lang="ja-JP" altLang="en-US" sz="32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ぐ</a:t>
            </a:r>
            <a:endParaRPr kumimoji="0" lang="en-US" sz="32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endParaRPr>
          </a:p>
          <a:p>
            <a:pPr marL="0" marR="0" lvl="0" indent="0" algn="ctr"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 </a:t>
            </a:r>
            <a:r>
              <a:rPr kumimoji="0" sz="2400" b="1" i="0" u="none" strike="noStrike" kern="1200" cap="none" spc="0" normalizeH="0" baseline="0" noProof="0" dirty="0" err="1">
                <a:ln>
                  <a:noFill/>
                </a:ln>
                <a:solidFill>
                  <a:srgbClr val="FF0000"/>
                </a:solidFill>
                <a:effectLst/>
                <a:uLnTx/>
                <a:uFillTx/>
                <a:latin typeface="メイリオ" panose="020B0604030504040204" pitchFamily="50" charset="-128"/>
                <a:ea typeface="メイリオ" panose="020B0604030504040204" pitchFamily="50" charset="-128"/>
              </a:rPr>
              <a:t>危険サインあり</a:t>
            </a:r>
            <a:endParaRPr lang="en-US" sz="2400" b="1" noProof="0" dirty="0">
              <a:solidFill>
                <a:srgbClr val="FF0000"/>
              </a:solidFill>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a:t>
            </a:r>
            <a:r>
              <a:rPr kumimoji="0" lang="ja-JP" altLang="en-US"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体重をかけれない</a:t>
            </a:r>
            <a:endParaRPr lang="en-US" altLang="ja-JP" sz="2400" b="1" dirty="0">
              <a:solidFill>
                <a:schemeClr val="accent1">
                  <a:lumMod val="50000"/>
                </a:schemeClr>
              </a:solidFill>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a:t>
            </a:r>
            <a:r>
              <a:rPr kumimoji="0" sz="2400" b="1" i="0" u="none" strike="noStrike" kern="1200" cap="none" spc="0" normalizeH="0" baseline="0" noProof="0" dirty="0" err="1">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急速な腫脹</a:t>
            </a:r>
            <a:endParaRPr lang="en-US" sz="2400" b="1" dirty="0">
              <a:solidFill>
                <a:schemeClr val="accent1">
                  <a:lumMod val="50000"/>
                </a:schemeClr>
              </a:solidFill>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2400" b="1" i="0" u="none" strike="noStrike" kern="1200" cap="none" spc="0" normalizeH="0" baseline="0" noProof="0" dirty="0">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a:t>
            </a:r>
            <a:r>
              <a:rPr kumimoji="0" sz="2400" b="1" i="0" u="none" strike="noStrike" kern="1200" cap="none" spc="0" normalizeH="0" baseline="0" noProof="0" dirty="0" err="1">
                <a:ln>
                  <a:noFill/>
                </a:ln>
                <a:solidFill>
                  <a:schemeClr val="accent1">
                    <a:lumMod val="50000"/>
                  </a:schemeClr>
                </a:solidFill>
                <a:effectLst/>
                <a:uLnTx/>
                <a:uFillTx/>
                <a:latin typeface="メイリオ" panose="020B0604030504040204" pitchFamily="50" charset="-128"/>
                <a:ea typeface="メイリオ" panose="020B0604030504040204" pitchFamily="50" charset="-128"/>
              </a:rPr>
              <a:t>変形／しびれ</a:t>
            </a:r>
            <a:endParaRPr lang="en-US" sz="2400" b="1" dirty="0">
              <a:solidFill>
                <a:schemeClr val="accent1">
                  <a:lumMod val="50000"/>
                </a:schemeClr>
              </a:solidFill>
              <a:latin typeface="メイリオ" panose="020B0604030504040204" pitchFamily="50" charset="-128"/>
              <a:ea typeface="メイリオ" panose="020B0604030504040204" pitchFamily="50" charset="-128"/>
            </a:endParaRPr>
          </a:p>
          <a:p>
            <a:pPr marL="0" marR="0" lvl="0" indent="0" algn="ctr" defTabSz="457200" rtl="0" eaLnBrk="1" fontAlgn="auto" latinLnBrk="0" hangingPunct="1">
              <a:lnSpc>
                <a:spcPct val="200000"/>
              </a:lnSpc>
              <a:spcBef>
                <a:spcPts val="0"/>
              </a:spcBef>
              <a:spcAft>
                <a:spcPts val="0"/>
              </a:spcAft>
              <a:buClrTx/>
              <a:buSzTx/>
              <a:buFontTx/>
              <a:buNone/>
              <a:tabLst/>
              <a:defRPr sz="1800" b="1">
                <a:solidFill>
                  <a:srgbClr val="20468C"/>
                </a:solidFill>
              </a:defRPr>
            </a:pPr>
            <a:r>
              <a:rPr kumimoji="0" sz="2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rPr>
              <a:t>→ </a:t>
            </a:r>
            <a:r>
              <a:rPr kumimoji="0" lang="ja-JP" altLang="en-US" sz="2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rPr>
              <a:t>迷ったら</a:t>
            </a:r>
            <a:r>
              <a:rPr kumimoji="0" sz="2400" b="1" i="0" u="none" strike="noStrike" kern="1200" cap="none" spc="0" normalizeH="0" baseline="0" noProof="0" dirty="0" err="1">
                <a:ln>
                  <a:noFill/>
                </a:ln>
                <a:solidFill>
                  <a:srgbClr val="002060"/>
                </a:solidFill>
                <a:effectLst/>
                <a:uLnTx/>
                <a:uFillTx/>
                <a:latin typeface="メイリオ" panose="020B0604030504040204" pitchFamily="50" charset="-128"/>
                <a:ea typeface="メイリオ" panose="020B0604030504040204" pitchFamily="50" charset="-128"/>
              </a:rPr>
              <a:t>固定</a:t>
            </a:r>
            <a:endParaRPr kumimoji="0" sz="2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31520" y="137160"/>
            <a:ext cx="10241280" cy="822960"/>
          </a:xfrm>
          <a:prstGeom prst="rect">
            <a:avLst/>
          </a:prstGeom>
          <a:noFill/>
          <a:ln/>
        </p:spPr>
        <p:txBody>
          <a:bodyPr wrap="square" rtlCol="0" anchor="ctr"/>
          <a:lstStyle/>
          <a:p>
            <a:pPr marL="0" indent="0" algn="ctr">
              <a:buNone/>
            </a:pPr>
            <a:r>
              <a:rPr lang="en-US" sz="4400" b="1" dirty="0">
                <a:solidFill>
                  <a:srgbClr val="000000"/>
                </a:solidFill>
                <a:latin typeface="メイリオ" panose="020B0604030504040204" pitchFamily="50" charset="-128"/>
                <a:ea typeface="メイリオ" panose="020B0604030504040204" pitchFamily="50" charset="-128"/>
              </a:rPr>
              <a:t>RICE</a:t>
            </a:r>
            <a:r>
              <a:rPr lang="ja-JP" altLang="en-US" sz="4400" b="1" dirty="0">
                <a:solidFill>
                  <a:srgbClr val="000000"/>
                </a:solidFill>
                <a:latin typeface="メイリオ" panose="020B0604030504040204" pitchFamily="50" charset="-128"/>
                <a:ea typeface="メイリオ" panose="020B0604030504040204" pitchFamily="50" charset="-128"/>
              </a:rPr>
              <a:t>→</a:t>
            </a:r>
            <a:r>
              <a:rPr lang="en-US" altLang="ja-JP" sz="4400" b="1" dirty="0">
                <a:solidFill>
                  <a:srgbClr val="000000"/>
                </a:solidFill>
                <a:latin typeface="メイリオ" panose="020B0604030504040204" pitchFamily="50" charset="-128"/>
                <a:ea typeface="メイリオ" panose="020B0604030504040204" pitchFamily="50" charset="-128"/>
              </a:rPr>
              <a:t>POLICE</a:t>
            </a:r>
            <a:endParaRPr lang="en-US" sz="4400" dirty="0">
              <a:latin typeface="メイリオ" panose="020B0604030504040204" pitchFamily="50" charset="-128"/>
              <a:ea typeface="メイリオ" panose="020B0604030504040204" pitchFamily="50" charset="-128"/>
            </a:endParaRPr>
          </a:p>
        </p:txBody>
      </p:sp>
      <p:sp>
        <p:nvSpPr>
          <p:cNvPr id="3" name="Text 1"/>
          <p:cNvSpPr/>
          <p:nvPr/>
        </p:nvSpPr>
        <p:spPr>
          <a:xfrm>
            <a:off x="731520" y="1234440"/>
            <a:ext cx="10241280" cy="5120640"/>
          </a:xfrm>
          <a:prstGeom prst="rect">
            <a:avLst/>
          </a:prstGeom>
          <a:noFill/>
          <a:ln/>
        </p:spPr>
        <p:txBody>
          <a:bodyPr wrap="square" rtlCol="0" anchor="t"/>
          <a:lstStyle/>
          <a:p>
            <a:pPr marL="0" indent="0">
              <a:buNone/>
            </a:pPr>
            <a:endParaRPr lang="en-US" sz="2200" dirty="0"/>
          </a:p>
        </p:txBody>
      </p:sp>
      <p:sp>
        <p:nvSpPr>
          <p:cNvPr id="4" name="Text 2"/>
          <p:cNvSpPr/>
          <p:nvPr/>
        </p:nvSpPr>
        <p:spPr>
          <a:xfrm>
            <a:off x="731520" y="6263640"/>
            <a:ext cx="10241280" cy="274320"/>
          </a:xfrm>
          <a:prstGeom prst="rect">
            <a:avLst/>
          </a:prstGeom>
          <a:noFill/>
          <a:ln/>
        </p:spPr>
        <p:txBody>
          <a:bodyPr wrap="square" rtlCol="0" anchor="ctr"/>
          <a:lstStyle/>
          <a:p>
            <a:pPr marL="0" indent="0" algn="r">
              <a:buNone/>
            </a:pPr>
            <a:r>
              <a:rPr lang="en-US" sz="1200" dirty="0">
                <a:solidFill>
                  <a:srgbClr val="000000"/>
                </a:solidFill>
              </a:rPr>
              <a:t>2026 体育研究会 実技講習会</a:t>
            </a:r>
            <a:endParaRPr lang="en-US" sz="1200" dirty="0"/>
          </a:p>
        </p:txBody>
      </p:sp>
      <p:sp>
        <p:nvSpPr>
          <p:cNvPr id="8" name="テキスト ボックス 7">
            <a:extLst>
              <a:ext uri="{FF2B5EF4-FFF2-40B4-BE49-F238E27FC236}">
                <a16:creationId xmlns:a16="http://schemas.microsoft.com/office/drawing/2014/main" id="{4F7870DD-2233-EC4C-A0D2-7D3DD6420C5A}"/>
              </a:ext>
            </a:extLst>
          </p:cNvPr>
          <p:cNvSpPr txBox="1">
            <a:spLocks/>
          </p:cNvSpPr>
          <p:nvPr/>
        </p:nvSpPr>
        <p:spPr>
          <a:xfrm>
            <a:off x="589279" y="1719000"/>
            <a:ext cx="4500000" cy="3337200"/>
          </a:xfrm>
          <a:prstGeom prst="rect">
            <a:avLst/>
          </a:prstGeom>
          <a:noFill/>
          <a:ln w="38100">
            <a:solidFill>
              <a:schemeClr val="bg2">
                <a:lumMod val="10000"/>
              </a:schemeClr>
            </a:solidFill>
          </a:ln>
        </p:spPr>
        <p:txBody>
          <a:bodyPr wrap="none" lIns="180000" tIns="46800" rIns="0" bIns="46800">
            <a:noAutofit/>
          </a:bodyPr>
          <a:lstStyle/>
          <a:p>
            <a:pPr marL="0" marR="0" lvl="0" indent="0" algn="l" defTabSz="914400" rtl="0" eaLnBrk="0" fontAlgn="base" latinLnBrk="0" hangingPunct="0">
              <a:lnSpc>
                <a:spcPct val="200000"/>
              </a:lnSpc>
              <a:spcBef>
                <a:spcPct val="0"/>
              </a:spcBef>
              <a:spcAft>
                <a:spcPct val="0"/>
              </a:spcAft>
              <a:buClrTx/>
              <a:buSzTx/>
              <a:buFontTx/>
              <a:buChar char="•"/>
              <a:tabLst/>
            </a:pPr>
            <a:r>
              <a:rPr kumimoji="0" lang="ja-JP" altLang="ja-JP" sz="2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Rest（安静）</a:t>
            </a:r>
          </a:p>
          <a:p>
            <a:pPr marL="0" marR="0" lvl="0" indent="0" algn="l" defTabSz="914400" rtl="0" eaLnBrk="0" fontAlgn="base" latinLnBrk="0" hangingPunct="0">
              <a:lnSpc>
                <a:spcPct val="200000"/>
              </a:lnSpc>
              <a:spcBef>
                <a:spcPct val="0"/>
              </a:spcBef>
              <a:spcAft>
                <a:spcPct val="0"/>
              </a:spcAft>
              <a:buClrTx/>
              <a:buSzTx/>
              <a:buFontTx/>
              <a:buChar char="•"/>
              <a:tabLst/>
            </a:pPr>
            <a:r>
              <a:rPr kumimoji="0" lang="ja-JP" altLang="ja-JP" sz="2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Ice（冷却）</a:t>
            </a:r>
          </a:p>
          <a:p>
            <a:pPr marL="0" marR="0" lvl="0" indent="0" algn="l" defTabSz="914400" rtl="0" eaLnBrk="0" fontAlgn="base" latinLnBrk="0" hangingPunct="0">
              <a:lnSpc>
                <a:spcPct val="200000"/>
              </a:lnSpc>
              <a:spcBef>
                <a:spcPct val="0"/>
              </a:spcBef>
              <a:spcAft>
                <a:spcPct val="0"/>
              </a:spcAft>
              <a:buClrTx/>
              <a:buSzTx/>
              <a:buFontTx/>
              <a:buChar char="•"/>
              <a:tabLst/>
            </a:pPr>
            <a:r>
              <a:rPr kumimoji="0" lang="ja-JP" altLang="ja-JP" sz="2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Compression</a:t>
            </a:r>
            <a:r>
              <a:rPr kumimoji="0" lang="ja-JP" altLang="ja-JP"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0" lang="ja-JP" altLang="en-US" sz="2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軽い</a:t>
            </a:r>
            <a:r>
              <a:rPr kumimoji="0" lang="ja-JP" altLang="ja-JP" sz="2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圧迫</a:t>
            </a:r>
            <a:r>
              <a:rPr kumimoji="0" lang="ja-JP" altLang="ja-JP"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endParaRPr kumimoji="0" lang="ja-JP" altLang="ja-JP" sz="2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200000"/>
              </a:lnSpc>
              <a:spcBef>
                <a:spcPct val="0"/>
              </a:spcBef>
              <a:spcAft>
                <a:spcPct val="0"/>
              </a:spcAft>
              <a:buClrTx/>
              <a:buSzTx/>
              <a:buFontTx/>
              <a:buChar char="•"/>
              <a:tabLst/>
            </a:pPr>
            <a:r>
              <a:rPr kumimoji="0" lang="ja-JP" altLang="ja-JP" sz="2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Elevation（挙上</a:t>
            </a:r>
            <a:r>
              <a:rPr kumimoji="0" lang="ja-JP" altLang="ja-JP" sz="32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p>
        </p:txBody>
      </p:sp>
      <p:sp>
        <p:nvSpPr>
          <p:cNvPr id="5" name="テキスト ボックス 4">
            <a:extLst>
              <a:ext uri="{FF2B5EF4-FFF2-40B4-BE49-F238E27FC236}">
                <a16:creationId xmlns:a16="http://schemas.microsoft.com/office/drawing/2014/main" id="{5B5B8E92-69F7-41B2-CAD0-40831DA831D4}"/>
              </a:ext>
            </a:extLst>
          </p:cNvPr>
          <p:cNvSpPr txBox="1">
            <a:spLocks noChangeAspect="1"/>
          </p:cNvSpPr>
          <p:nvPr/>
        </p:nvSpPr>
        <p:spPr>
          <a:xfrm>
            <a:off x="6283570" y="1728160"/>
            <a:ext cx="4500000" cy="3336816"/>
          </a:xfrm>
          <a:prstGeom prst="rect">
            <a:avLst/>
          </a:prstGeom>
          <a:noFill/>
          <a:ln w="38100">
            <a:solidFill>
              <a:schemeClr val="bg2">
                <a:lumMod val="10000"/>
              </a:schemeClr>
            </a:solidFill>
          </a:ln>
        </p:spPr>
        <p:txBody>
          <a:bodyPr wrap="none" lIns="180000" tIns="46800" rIns="0" bIns="46800">
            <a:noAutofit/>
          </a:bodyPr>
          <a:lstStyle/>
          <a:p>
            <a:pPr lvl="0" eaLnBrk="0" fontAlgn="base" hangingPunct="0">
              <a:lnSpc>
                <a:spcPct val="150000"/>
              </a:lnSpc>
              <a:spcBef>
                <a:spcPct val="0"/>
              </a:spcBef>
              <a:spcAft>
                <a:spcPct val="0"/>
              </a:spcAft>
              <a:buFontTx/>
              <a:buChar char="•"/>
            </a:pPr>
            <a:r>
              <a:rPr lang="en-US" altLang="ja-JP" sz="2400" b="1" dirty="0">
                <a:latin typeface="メイリオ" panose="020B0604030504040204" pitchFamily="50" charset="-128"/>
                <a:ea typeface="メイリオ" panose="020B0604030504040204" pitchFamily="50" charset="-128"/>
              </a:rPr>
              <a:t>Protect</a:t>
            </a:r>
            <a:r>
              <a:rPr lang="ja-JP" altLang="en-US" sz="2400" b="1" dirty="0">
                <a:latin typeface="メイリオ" panose="020B0604030504040204" pitchFamily="50" charset="-128"/>
                <a:ea typeface="メイリオ" panose="020B0604030504040204" pitchFamily="50" charset="-128"/>
              </a:rPr>
              <a:t>（保護・固定）</a:t>
            </a:r>
            <a:endParaRPr kumimoji="0" lang="en-US" altLang="ja-JP" sz="2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lvl="0" eaLnBrk="0" fontAlgn="base" hangingPunct="0">
              <a:lnSpc>
                <a:spcPct val="150000"/>
              </a:lnSpc>
              <a:spcBef>
                <a:spcPct val="0"/>
              </a:spcBef>
              <a:spcAft>
                <a:spcPct val="0"/>
              </a:spcAft>
              <a:buFontTx/>
              <a:buChar char="•"/>
            </a:pPr>
            <a:r>
              <a:rPr lang="en-US" altLang="ja-JP" sz="2400" b="1" dirty="0">
                <a:latin typeface="メイリオ" panose="020B0604030504040204" pitchFamily="50" charset="-128"/>
                <a:ea typeface="メイリオ" panose="020B0604030504040204" pitchFamily="50" charset="-128"/>
              </a:rPr>
              <a:t>Optimal Loading</a:t>
            </a:r>
            <a:br>
              <a:rPr lang="en-US" altLang="ja-JP" sz="2400"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痛みが増えない範囲で“動きを戻す</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a:p>
            <a:pPr lvl="0" eaLnBrk="0" fontAlgn="base" hangingPunct="0">
              <a:lnSpc>
                <a:spcPct val="150000"/>
              </a:lnSpc>
              <a:spcBef>
                <a:spcPct val="0"/>
              </a:spcBef>
              <a:spcAft>
                <a:spcPct val="0"/>
              </a:spcAft>
              <a:buFontTx/>
              <a:buChar char="•"/>
            </a:pPr>
            <a:r>
              <a:rPr lang="ja-JP" altLang="ja-JP" sz="2400" b="1" dirty="0">
                <a:latin typeface="メイリオ" panose="020B0604030504040204" pitchFamily="50" charset="-128"/>
                <a:ea typeface="メイリオ" panose="020B0604030504040204" pitchFamily="50" charset="-128"/>
              </a:rPr>
              <a:t>Ice（冷却）</a:t>
            </a:r>
          </a:p>
          <a:p>
            <a:pPr lvl="0" eaLnBrk="0" fontAlgn="base" hangingPunct="0">
              <a:lnSpc>
                <a:spcPct val="150000"/>
              </a:lnSpc>
              <a:spcBef>
                <a:spcPct val="0"/>
              </a:spcBef>
              <a:spcAft>
                <a:spcPct val="0"/>
              </a:spcAft>
              <a:buFontTx/>
              <a:buChar char="•"/>
            </a:pPr>
            <a:r>
              <a:rPr lang="en-US" altLang="ja-JP" sz="2400" b="1" dirty="0">
                <a:latin typeface="メイリオ" panose="020B0604030504040204" pitchFamily="50" charset="-128"/>
                <a:ea typeface="メイリオ" panose="020B0604030504040204" pitchFamily="50" charset="-128"/>
              </a:rPr>
              <a:t>Compression</a:t>
            </a:r>
            <a:r>
              <a:rPr lang="ja-JP" altLang="en-US" b="1"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軽い圧迫</a:t>
            </a:r>
            <a:r>
              <a:rPr lang="ja-JP" altLang="en-US" sz="1600" b="1" dirty="0">
                <a:latin typeface="メイリオ" panose="020B0604030504040204" pitchFamily="50" charset="-128"/>
                <a:ea typeface="メイリオ" panose="020B0604030504040204" pitchFamily="50" charset="-128"/>
              </a:rPr>
              <a:t>）</a:t>
            </a:r>
            <a:endParaRPr lang="en-US" altLang="ja-JP" sz="1600" b="1" dirty="0">
              <a:latin typeface="メイリオ" panose="020B0604030504040204" pitchFamily="50" charset="-128"/>
              <a:ea typeface="メイリオ" panose="020B0604030504040204" pitchFamily="50" charset="-128"/>
            </a:endParaRPr>
          </a:p>
          <a:p>
            <a:pPr lvl="0" eaLnBrk="0" fontAlgn="base" hangingPunct="0">
              <a:lnSpc>
                <a:spcPct val="150000"/>
              </a:lnSpc>
              <a:spcBef>
                <a:spcPct val="0"/>
              </a:spcBef>
              <a:spcAft>
                <a:spcPct val="0"/>
              </a:spcAft>
              <a:buFontTx/>
              <a:buChar char="•"/>
            </a:pPr>
            <a:r>
              <a:rPr kumimoji="0" lang="ja-JP" altLang="ja-JP" sz="2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Elevation（挙上）</a:t>
            </a:r>
          </a:p>
        </p:txBody>
      </p:sp>
      <p:sp>
        <p:nvSpPr>
          <p:cNvPr id="6" name="テキスト ボックス 5">
            <a:extLst>
              <a:ext uri="{FF2B5EF4-FFF2-40B4-BE49-F238E27FC236}">
                <a16:creationId xmlns:a16="http://schemas.microsoft.com/office/drawing/2014/main" id="{C26545DB-5A6C-F4FF-4405-E6D232CEBBA8}"/>
              </a:ext>
            </a:extLst>
          </p:cNvPr>
          <p:cNvSpPr txBox="1"/>
          <p:nvPr/>
        </p:nvSpPr>
        <p:spPr>
          <a:xfrm>
            <a:off x="542290" y="5815080"/>
            <a:ext cx="10241280"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学校では「まず</a:t>
            </a:r>
            <a:r>
              <a:rPr lang="en-US" altLang="ja-JP" b="1" dirty="0">
                <a:latin typeface="メイリオ" panose="020B0604030504040204" pitchFamily="50" charset="-128"/>
                <a:ea typeface="メイリオ" panose="020B0604030504040204" pitchFamily="50" charset="-128"/>
              </a:rPr>
              <a:t>P</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I</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C</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E</a:t>
            </a:r>
            <a:r>
              <a:rPr lang="ja-JP" altLang="en-US" b="1" dirty="0">
                <a:latin typeface="メイリオ" panose="020B0604030504040204" pitchFamily="50" charset="-128"/>
                <a:ea typeface="メイリオ" panose="020B0604030504040204" pitchFamily="50" charset="-128"/>
              </a:rPr>
              <a:t>」／歩けない／腫れが急に増える／変形・しびれ → 固定して受診</a:t>
            </a:r>
            <a:endParaRPr kumimoji="1" lang="ja-JP" altLang="en-US" b="1"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E8994813-1C07-8EFD-B366-592510AA4F88}"/>
              </a:ext>
            </a:extLst>
          </p:cNvPr>
          <p:cNvSpPr txBox="1"/>
          <p:nvPr/>
        </p:nvSpPr>
        <p:spPr>
          <a:xfrm>
            <a:off x="3364523" y="1062787"/>
            <a:ext cx="6072554" cy="461665"/>
          </a:xfrm>
          <a:prstGeom prst="rect">
            <a:avLst/>
          </a:prstGeom>
          <a:noFill/>
        </p:spPr>
        <p:txBody>
          <a:bodyPr wrap="square" rtlCol="0">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Rest → Protect </a:t>
            </a:r>
            <a:r>
              <a:rPr lang="ja-JP" altLang="en-US" sz="2400" b="1" dirty="0">
                <a:solidFill>
                  <a:srgbClr val="FF0000"/>
                </a:solidFill>
                <a:latin typeface="メイリオ" panose="020B0604030504040204" pitchFamily="50" charset="-128"/>
                <a:ea typeface="メイリオ" panose="020B0604030504040204" pitchFamily="50" charset="-128"/>
              </a:rPr>
              <a:t>＋ </a:t>
            </a:r>
            <a:r>
              <a:rPr lang="en-US" altLang="ja-JP" sz="2400" b="1" dirty="0">
                <a:solidFill>
                  <a:srgbClr val="FF0000"/>
                </a:solidFill>
                <a:latin typeface="メイリオ" panose="020B0604030504040204" pitchFamily="50" charset="-128"/>
                <a:ea typeface="メイリオ" panose="020B0604030504040204" pitchFamily="50" charset="-128"/>
              </a:rPr>
              <a:t>Optimal Loading</a:t>
            </a:r>
            <a:endParaRPr kumimoji="1" lang="ja-JP" altLang="en-US" sz="2400" b="1" dirty="0">
              <a:solidFill>
                <a:srgbClr val="FF0000"/>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97F9274-9F59-B471-A5D2-47CB3D861620}"/>
              </a:ext>
            </a:extLst>
          </p:cNvPr>
          <p:cNvSpPr txBox="1"/>
          <p:nvPr/>
        </p:nvSpPr>
        <p:spPr>
          <a:xfrm>
            <a:off x="1817077" y="564951"/>
            <a:ext cx="7197969" cy="523220"/>
          </a:xfrm>
          <a:prstGeom prst="rect">
            <a:avLst/>
          </a:prstGeom>
          <a:noFill/>
        </p:spPr>
        <p:txBody>
          <a:bodyPr wrap="square">
            <a:spAutoFit/>
          </a:bodyPr>
          <a:lstStyle/>
          <a:p>
            <a:pPr algn="ctr">
              <a:buNone/>
            </a:pPr>
            <a:r>
              <a:rPr lang="ja-JP" altLang="en-US" sz="2800" b="1" dirty="0">
                <a:latin typeface="メイリオ" panose="020B0604030504040204" pitchFamily="50" charset="-128"/>
                <a:ea typeface="メイリオ" panose="020B0604030504040204" pitchFamily="50" charset="-128"/>
              </a:rPr>
              <a:t>実技② アイシング（学校の安全運用）</a:t>
            </a:r>
            <a:endParaRPr lang="ja-JP" altLang="en-US" sz="28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DDB632A2-C0A9-96D9-6418-6C0ACB7D69BE}"/>
              </a:ext>
            </a:extLst>
          </p:cNvPr>
          <p:cNvSpPr txBox="1"/>
          <p:nvPr/>
        </p:nvSpPr>
        <p:spPr>
          <a:xfrm>
            <a:off x="219046" y="1379639"/>
            <a:ext cx="5400000" cy="4680000"/>
          </a:xfrm>
          <a:prstGeom prst="rect">
            <a:avLst/>
          </a:prstGeom>
          <a:noFill/>
          <a:ln w="38100">
            <a:solidFill>
              <a:schemeClr val="bg2">
                <a:lumMod val="10000"/>
              </a:schemeClr>
            </a:solidFill>
          </a:ln>
        </p:spPr>
        <p:txBody>
          <a:bodyPr wrap="square">
            <a:noAutofit/>
          </a:bodyPr>
          <a:lstStyle/>
          <a:p>
            <a:pPr algn="ctr">
              <a:buNone/>
            </a:pPr>
            <a:r>
              <a:rPr lang="ja-JP" altLang="en-US" sz="2800" b="1" dirty="0">
                <a:latin typeface="メイリオ" panose="020B0604030504040204" pitchFamily="50" charset="-128"/>
                <a:ea typeface="メイリオ" panose="020B0604030504040204" pitchFamily="50" charset="-128"/>
              </a:rPr>
              <a:t>やること（✅）</a:t>
            </a:r>
            <a:endParaRPr lang="ja-JP" altLang="en-US" sz="2800" dirty="0">
              <a:latin typeface="メイリオ" panose="020B0604030504040204" pitchFamily="50" charset="-128"/>
              <a:ea typeface="メイリオ" panose="020B0604030504040204" pitchFamily="50" charset="-128"/>
            </a:endParaRPr>
          </a:p>
          <a:p>
            <a:pPr>
              <a:lnSpc>
                <a:spcPct val="250000"/>
              </a:lnSpc>
              <a:buFont typeface="Arial" panose="020B0604020202020204" pitchFamily="34" charset="0"/>
              <a:buChar char="•"/>
            </a:pPr>
            <a:r>
              <a:rPr lang="ja-JP" altLang="en-US" b="1" dirty="0">
                <a:latin typeface="メイリオ" panose="020B0604030504040204" pitchFamily="50" charset="-128"/>
                <a:ea typeface="メイリオ" panose="020B0604030504040204" pitchFamily="50" charset="-128"/>
              </a:rPr>
              <a:t>目安 </a:t>
            </a:r>
            <a:r>
              <a:rPr lang="en-US" altLang="ja-JP" b="1" dirty="0">
                <a:latin typeface="メイリオ" panose="020B0604030504040204" pitchFamily="50" charset="-128"/>
                <a:ea typeface="メイリオ" panose="020B0604030504040204" pitchFamily="50" charset="-128"/>
              </a:rPr>
              <a:t>10〜15</a:t>
            </a:r>
            <a:r>
              <a:rPr lang="ja-JP" altLang="en-US" b="1" dirty="0">
                <a:latin typeface="メイリオ" panose="020B0604030504040204" pitchFamily="50" charset="-128"/>
                <a:ea typeface="メイリオ" panose="020B0604030504040204" pitchFamily="50" charset="-128"/>
              </a:rPr>
              <a:t>分（長時間はしない）</a:t>
            </a:r>
          </a:p>
          <a:p>
            <a:pPr>
              <a:lnSpc>
                <a:spcPct val="250000"/>
              </a:lnSpc>
              <a:buFont typeface="Arial" panose="020B0604020202020204" pitchFamily="34" charset="0"/>
              <a:buChar char="•"/>
            </a:pPr>
            <a:r>
              <a:rPr lang="ja-JP" altLang="en-US" b="1" dirty="0">
                <a:latin typeface="メイリオ" panose="020B0604030504040204" pitchFamily="50" charset="-128"/>
                <a:ea typeface="メイリオ" panose="020B0604030504040204" pitchFamily="50" charset="-128"/>
              </a:rPr>
              <a:t>布を</a:t>
            </a:r>
            <a:r>
              <a:rPr lang="en-US" altLang="ja-JP" b="1" dirty="0">
                <a:latin typeface="メイリオ" panose="020B0604030504040204" pitchFamily="50" charset="-128"/>
                <a:ea typeface="メイリオ" panose="020B0604030504040204" pitchFamily="50" charset="-128"/>
              </a:rPr>
              <a:t>1</a:t>
            </a:r>
            <a:r>
              <a:rPr lang="ja-JP" altLang="en-US" b="1" dirty="0">
                <a:latin typeface="メイリオ" panose="020B0604030504040204" pitchFamily="50" charset="-128"/>
                <a:ea typeface="メイリオ" panose="020B0604030504040204" pitchFamily="50" charset="-128"/>
              </a:rPr>
              <a:t>枚はさむ（直当てしない）</a:t>
            </a:r>
          </a:p>
          <a:p>
            <a:pPr>
              <a:lnSpc>
                <a:spcPct val="250000"/>
              </a:lnSpc>
              <a:buFont typeface="Arial" panose="020B0604020202020204" pitchFamily="34" charset="0"/>
              <a:buChar char="•"/>
            </a:pPr>
            <a:r>
              <a:rPr lang="ja-JP" altLang="en-US" b="1" dirty="0">
                <a:latin typeface="メイリオ" panose="020B0604030504040204" pitchFamily="50" charset="-128"/>
                <a:ea typeface="メイリオ" panose="020B0604030504040204" pitchFamily="50" charset="-128"/>
              </a:rPr>
              <a:t>痛い所“周辺”に当てる（押しつけない）</a:t>
            </a:r>
          </a:p>
          <a:p>
            <a:pPr>
              <a:lnSpc>
                <a:spcPct val="250000"/>
              </a:lnSpc>
              <a:buFont typeface="Arial" panose="020B0604020202020204" pitchFamily="34" charset="0"/>
              <a:buChar char="•"/>
            </a:pPr>
            <a:r>
              <a:rPr lang="ja-JP" altLang="en-US" b="1" dirty="0">
                <a:latin typeface="メイリオ" panose="020B0604030504040204" pitchFamily="50" charset="-128"/>
                <a:ea typeface="メイリオ" panose="020B0604030504040204" pitchFamily="50" charset="-128"/>
              </a:rPr>
              <a:t>皮膚と感覚を見ながら行う</a:t>
            </a:r>
          </a:p>
          <a:p>
            <a:pPr>
              <a:lnSpc>
                <a:spcPct val="250000"/>
              </a:lnSpc>
              <a:buFont typeface="Arial" panose="020B0604020202020204" pitchFamily="34" charset="0"/>
              <a:buChar char="•"/>
            </a:pPr>
            <a:r>
              <a:rPr lang="ja-JP" altLang="en-US" b="1" dirty="0">
                <a:latin typeface="メイリオ" panose="020B0604030504040204" pitchFamily="50" charset="-128"/>
                <a:ea typeface="メイリオ" panose="020B0604030504040204" pitchFamily="50" charset="-128"/>
              </a:rPr>
              <a:t>終了後：歩ける？腫れ増えてない？しびれない？</a:t>
            </a:r>
          </a:p>
        </p:txBody>
      </p:sp>
      <p:sp>
        <p:nvSpPr>
          <p:cNvPr id="9" name="テキスト ボックス 8">
            <a:extLst>
              <a:ext uri="{FF2B5EF4-FFF2-40B4-BE49-F238E27FC236}">
                <a16:creationId xmlns:a16="http://schemas.microsoft.com/office/drawing/2014/main" id="{4BD7B317-5E8E-0E1D-96DD-C306CFF3D6C3}"/>
              </a:ext>
            </a:extLst>
          </p:cNvPr>
          <p:cNvSpPr txBox="1"/>
          <p:nvPr/>
        </p:nvSpPr>
        <p:spPr>
          <a:xfrm>
            <a:off x="6416862" y="1338809"/>
            <a:ext cx="5400000" cy="4680000"/>
          </a:xfrm>
          <a:prstGeom prst="rect">
            <a:avLst/>
          </a:prstGeom>
          <a:noFill/>
          <a:ln w="38100">
            <a:solidFill>
              <a:schemeClr val="bg2">
                <a:lumMod val="10000"/>
              </a:schemeClr>
            </a:solidFill>
          </a:ln>
        </p:spPr>
        <p:txBody>
          <a:bodyPr wrap="square">
            <a:noAutofit/>
          </a:bodyPr>
          <a:lstStyle/>
          <a:p>
            <a:pPr algn="ctr">
              <a:buNone/>
            </a:pPr>
            <a:r>
              <a:rPr lang="ja-JP" altLang="en-US" sz="2800" b="1" dirty="0">
                <a:latin typeface="メイリオ" panose="020B0604030504040204" pitchFamily="50" charset="-128"/>
                <a:ea typeface="メイリオ" panose="020B0604030504040204" pitchFamily="50" charset="-128"/>
              </a:rPr>
              <a:t>中止サイン（⚠）</a:t>
            </a:r>
            <a:endParaRPr lang="ja-JP" altLang="en-US" sz="2800" dirty="0">
              <a:latin typeface="メイリオ" panose="020B0604030504040204" pitchFamily="50" charset="-128"/>
              <a:ea typeface="メイリオ" panose="020B0604030504040204" pitchFamily="50" charset="-128"/>
            </a:endParaRPr>
          </a:p>
          <a:p>
            <a:pPr>
              <a:lnSpc>
                <a:spcPct val="200000"/>
              </a:lnSpc>
              <a:buFont typeface="Arial" panose="020B0604020202020204" pitchFamily="34" charset="0"/>
              <a:buChar char="•"/>
            </a:pPr>
            <a:r>
              <a:rPr lang="ja-JP" altLang="en-US" sz="2000" b="1" dirty="0">
                <a:latin typeface="メイリオ" panose="020B0604030504040204" pitchFamily="50" charset="-128"/>
                <a:ea typeface="メイリオ" panose="020B0604030504040204" pitchFamily="50" charset="-128"/>
              </a:rPr>
              <a:t>真っ赤でヒリヒリする</a:t>
            </a:r>
          </a:p>
          <a:p>
            <a:pPr>
              <a:lnSpc>
                <a:spcPct val="200000"/>
              </a:lnSpc>
              <a:buFont typeface="Arial" panose="020B0604020202020204" pitchFamily="34" charset="0"/>
              <a:buChar char="•"/>
            </a:pPr>
            <a:r>
              <a:rPr lang="ja-JP" altLang="en-US" sz="2000" b="1" dirty="0">
                <a:latin typeface="メイリオ" panose="020B0604030504040204" pitchFamily="50" charset="-128"/>
                <a:ea typeface="メイリオ" panose="020B0604030504040204" pitchFamily="50" charset="-128"/>
              </a:rPr>
              <a:t>白っぽい／まだらになる</a:t>
            </a:r>
          </a:p>
          <a:p>
            <a:pPr>
              <a:lnSpc>
                <a:spcPct val="200000"/>
              </a:lnSpc>
              <a:buFont typeface="Arial" panose="020B0604020202020204" pitchFamily="34" charset="0"/>
              <a:buChar char="•"/>
            </a:pPr>
            <a:r>
              <a:rPr lang="ja-JP" altLang="en-US" sz="2000" b="1" dirty="0">
                <a:latin typeface="メイリオ" panose="020B0604030504040204" pitchFamily="50" charset="-128"/>
                <a:ea typeface="メイリオ" panose="020B0604030504040204" pitchFamily="50" charset="-128"/>
              </a:rPr>
              <a:t>痛みが増える・しびれが出る</a:t>
            </a:r>
            <a:br>
              <a:rPr lang="ja-JP" altLang="en-US" sz="2000" b="1" dirty="0">
                <a:latin typeface="メイリオ" panose="020B0604030504040204" pitchFamily="50" charset="-128"/>
                <a:ea typeface="メイリオ" panose="020B0604030504040204" pitchFamily="50" charset="-128"/>
              </a:rPr>
            </a:br>
            <a:r>
              <a:rPr lang="ja-JP" altLang="en-US" sz="2000" b="1" dirty="0">
                <a:latin typeface="メイリオ" panose="020B0604030504040204" pitchFamily="50" charset="-128"/>
                <a:ea typeface="メイリオ" panose="020B0604030504040204" pitchFamily="50" charset="-128"/>
              </a:rPr>
              <a:t>→ すぐ中止（タオル外す・保温）</a:t>
            </a:r>
          </a:p>
        </p:txBody>
      </p:sp>
      <p:sp>
        <p:nvSpPr>
          <p:cNvPr id="11" name="テキスト ボックス 10">
            <a:extLst>
              <a:ext uri="{FF2B5EF4-FFF2-40B4-BE49-F238E27FC236}">
                <a16:creationId xmlns:a16="http://schemas.microsoft.com/office/drawing/2014/main" id="{BF353A47-D04E-90D1-A28A-72B047B727EB}"/>
              </a:ext>
            </a:extLst>
          </p:cNvPr>
          <p:cNvSpPr txBox="1"/>
          <p:nvPr/>
        </p:nvSpPr>
        <p:spPr>
          <a:xfrm>
            <a:off x="820615" y="6293049"/>
            <a:ext cx="10199077" cy="369332"/>
          </a:xfrm>
          <a:prstGeom prst="rect">
            <a:avLst/>
          </a:prstGeom>
          <a:noFill/>
        </p:spPr>
        <p:txBody>
          <a:bodyPr wrap="square">
            <a:spAutoFit/>
          </a:bodyPr>
          <a:lstStyle/>
          <a:p>
            <a:pPr>
              <a:buNone/>
            </a:pPr>
            <a:r>
              <a:rPr lang="ja-JP" altLang="en-US" dirty="0">
                <a:latin typeface="メイリオ" panose="020B0604030504040204" pitchFamily="50" charset="-128"/>
                <a:ea typeface="メイリオ" panose="020B0604030504040204" pitchFamily="50" charset="-128"/>
              </a:rPr>
              <a:t>「学校の目的＝治す」ではなく </a:t>
            </a:r>
            <a:r>
              <a:rPr lang="ja-JP" altLang="en-US" b="1" dirty="0">
                <a:latin typeface="メイリオ" panose="020B0604030504040204" pitchFamily="50" charset="-128"/>
                <a:ea typeface="メイリオ" panose="020B0604030504040204" pitchFamily="50" charset="-128"/>
              </a:rPr>
              <a:t>悪化させない</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10〜15</a:t>
            </a:r>
            <a:r>
              <a:rPr lang="ja-JP" altLang="en-US" dirty="0">
                <a:latin typeface="メイリオ" panose="020B0604030504040204" pitchFamily="50" charset="-128"/>
                <a:ea typeface="メイリオ" panose="020B0604030504040204" pitchFamily="50" charset="-128"/>
              </a:rPr>
              <a:t>分、布を挟む、凍傷注意の根拠例） </a:t>
            </a:r>
          </a:p>
        </p:txBody>
      </p:sp>
      <p:pic>
        <p:nvPicPr>
          <p:cNvPr id="2" name="図 1">
            <a:extLst>
              <a:ext uri="{FF2B5EF4-FFF2-40B4-BE49-F238E27FC236}">
                <a16:creationId xmlns:a16="http://schemas.microsoft.com/office/drawing/2014/main" id="{88937D9A-BE65-C7C8-197C-F1BBFE36C670}"/>
              </a:ext>
            </a:extLst>
          </p:cNvPr>
          <p:cNvPicPr>
            <a:picLocks noChangeAspect="1"/>
          </p:cNvPicPr>
          <p:nvPr/>
        </p:nvPicPr>
        <p:blipFill>
          <a:blip r:embed="rId2"/>
          <a:stretch>
            <a:fillRect/>
          </a:stretch>
        </p:blipFill>
        <p:spPr>
          <a:xfrm>
            <a:off x="10106987" y="4675542"/>
            <a:ext cx="2085013" cy="2078916"/>
          </a:xfrm>
          <a:prstGeom prst="rect">
            <a:avLst/>
          </a:prstGeom>
        </p:spPr>
      </p:pic>
    </p:spTree>
    <p:extLst>
      <p:ext uri="{BB962C8B-B14F-4D97-AF65-F5344CB8AC3E}">
        <p14:creationId xmlns:p14="http://schemas.microsoft.com/office/powerpoint/2010/main" val="317631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31520" y="320040"/>
            <a:ext cx="10241280" cy="822960"/>
          </a:xfrm>
          <a:prstGeom prst="rect">
            <a:avLst/>
          </a:prstGeom>
          <a:noFill/>
          <a:ln/>
        </p:spPr>
        <p:txBody>
          <a:bodyPr wrap="square" rtlCol="0" anchor="ctr"/>
          <a:lstStyle/>
          <a:p>
            <a:pPr marL="0" indent="0" algn="ctr">
              <a:buNone/>
            </a:pPr>
            <a:r>
              <a:rPr lang="en-US" sz="4000" b="1" u="sng" dirty="0">
                <a:solidFill>
                  <a:srgbClr val="000000"/>
                </a:solidFill>
              </a:rPr>
              <a:t>今日のゴール（3つ）</a:t>
            </a:r>
            <a:endParaRPr lang="en-US" sz="3000" u="sng" dirty="0"/>
          </a:p>
        </p:txBody>
      </p:sp>
      <p:sp>
        <p:nvSpPr>
          <p:cNvPr id="3" name="Text 1"/>
          <p:cNvSpPr/>
          <p:nvPr/>
        </p:nvSpPr>
        <p:spPr>
          <a:xfrm>
            <a:off x="731520" y="1234440"/>
            <a:ext cx="10241280" cy="5120640"/>
          </a:xfrm>
          <a:prstGeom prst="rect">
            <a:avLst/>
          </a:prstGeom>
          <a:noFill/>
          <a:ln/>
        </p:spPr>
        <p:txBody>
          <a:bodyPr wrap="square" rtlCol="0" anchor="t"/>
          <a:lstStyle/>
          <a:p>
            <a:pPr marL="0" indent="0">
              <a:lnSpc>
                <a:spcPct val="300000"/>
              </a:lnSpc>
              <a:buNone/>
            </a:pPr>
            <a:r>
              <a:rPr lang="en-US" sz="2800" b="1" dirty="0">
                <a:solidFill>
                  <a:srgbClr val="000000"/>
                </a:solidFill>
              </a:rPr>
              <a:t>• 学校で「</a:t>
            </a:r>
            <a:r>
              <a:rPr lang="en-US" sz="2800" b="1" u="sng" dirty="0">
                <a:solidFill>
                  <a:srgbClr val="0070C0"/>
                </a:solidFill>
              </a:rPr>
              <a:t>どこまでやるか</a:t>
            </a:r>
            <a:r>
              <a:rPr lang="en-US" sz="2800" b="1" dirty="0">
                <a:solidFill>
                  <a:srgbClr val="000000"/>
                </a:solidFill>
              </a:rPr>
              <a:t>」を迷わない線引きを持ち帰る</a:t>
            </a:r>
            <a:endParaRPr lang="en-US" sz="2800" b="1" dirty="0"/>
          </a:p>
          <a:p>
            <a:pPr>
              <a:lnSpc>
                <a:spcPct val="300000"/>
              </a:lnSpc>
            </a:pPr>
            <a:r>
              <a:rPr lang="en-US" altLang="ja-JP" sz="2800" b="1" dirty="0">
                <a:solidFill>
                  <a:srgbClr val="000000"/>
                </a:solidFill>
              </a:rPr>
              <a:t>• </a:t>
            </a:r>
            <a:r>
              <a:rPr lang="en-US" altLang="ja-JP" sz="2800" b="1" dirty="0" err="1">
                <a:solidFill>
                  <a:srgbClr val="000000"/>
                </a:solidFill>
              </a:rPr>
              <a:t>捻挫予防：靴の履き方・靴紐で</a:t>
            </a:r>
            <a:r>
              <a:rPr lang="en-US" altLang="ja-JP" sz="2800" b="1" u="sng" dirty="0" err="1">
                <a:solidFill>
                  <a:srgbClr val="00B050"/>
                </a:solidFill>
              </a:rPr>
              <a:t>“足底のズレ”</a:t>
            </a:r>
            <a:r>
              <a:rPr lang="en-US" altLang="ja-JP" sz="2800" b="1" dirty="0" err="1">
                <a:solidFill>
                  <a:srgbClr val="000000"/>
                </a:solidFill>
              </a:rPr>
              <a:t>を減らす</a:t>
            </a:r>
            <a:endParaRPr lang="en-US" altLang="ja-JP" sz="2800" b="1" dirty="0"/>
          </a:p>
          <a:p>
            <a:pPr marL="0" indent="0">
              <a:lnSpc>
                <a:spcPct val="300000"/>
              </a:lnSpc>
              <a:buNone/>
            </a:pPr>
            <a:r>
              <a:rPr lang="en-US" sz="2800" b="1" u="sng" dirty="0">
                <a:solidFill>
                  <a:srgbClr val="FF0000"/>
                </a:solidFill>
              </a:rPr>
              <a:t>• RICE</a:t>
            </a:r>
            <a:r>
              <a:rPr lang="en-US" altLang="ja-JP" sz="2800" b="1" u="sng" dirty="0">
                <a:solidFill>
                  <a:srgbClr val="FF0000"/>
                </a:solidFill>
              </a:rPr>
              <a:t>/</a:t>
            </a:r>
            <a:r>
              <a:rPr lang="en-US" altLang="ja-JP" sz="2800" b="1" u="sng" dirty="0" err="1">
                <a:solidFill>
                  <a:srgbClr val="FF0000"/>
                </a:solidFill>
              </a:rPr>
              <a:t>POLICE</a:t>
            </a:r>
            <a:r>
              <a:rPr lang="en-US" sz="2800" b="1" dirty="0" err="1">
                <a:solidFill>
                  <a:srgbClr val="000000"/>
                </a:solidFill>
              </a:rPr>
              <a:t>を</a:t>
            </a:r>
            <a:r>
              <a:rPr lang="en-US" sz="2800" b="1" dirty="0" err="1">
                <a:solidFill>
                  <a:srgbClr val="000000"/>
                </a:solidFill>
                <a:highlight>
                  <a:srgbClr val="FFFF00"/>
                </a:highlight>
              </a:rPr>
              <a:t>“安全な一次対応”</a:t>
            </a:r>
            <a:r>
              <a:rPr lang="en-US" sz="2800" b="1" dirty="0" err="1">
                <a:solidFill>
                  <a:srgbClr val="000000"/>
                </a:solidFill>
              </a:rPr>
              <a:t>として実施できる</a:t>
            </a:r>
            <a:endParaRPr lang="en-US" sz="2800" b="1" dirty="0"/>
          </a:p>
        </p:txBody>
      </p:sp>
      <p:sp>
        <p:nvSpPr>
          <p:cNvPr id="4" name="Text 2"/>
          <p:cNvSpPr/>
          <p:nvPr/>
        </p:nvSpPr>
        <p:spPr>
          <a:xfrm>
            <a:off x="731520" y="6263640"/>
            <a:ext cx="10241280" cy="274320"/>
          </a:xfrm>
          <a:prstGeom prst="rect">
            <a:avLst/>
          </a:prstGeom>
          <a:noFill/>
          <a:ln/>
        </p:spPr>
        <p:txBody>
          <a:bodyPr wrap="square" rtlCol="0" anchor="ctr"/>
          <a:lstStyle/>
          <a:p>
            <a:pPr marL="0" indent="0" algn="r">
              <a:buNone/>
            </a:pPr>
            <a:r>
              <a:rPr lang="en-US" sz="1200" dirty="0">
                <a:solidFill>
                  <a:srgbClr val="000000"/>
                </a:solidFill>
              </a:rPr>
              <a:t>2026 体育研究会 実技講習会</a:t>
            </a:r>
            <a:endParaRPr lang="en-US" sz="1200" dirty="0"/>
          </a:p>
        </p:txBody>
      </p:sp>
      <p:pic>
        <p:nvPicPr>
          <p:cNvPr id="5" name="図 4">
            <a:extLst>
              <a:ext uri="{FF2B5EF4-FFF2-40B4-BE49-F238E27FC236}">
                <a16:creationId xmlns:a16="http://schemas.microsoft.com/office/drawing/2014/main" id="{1EB3496F-5336-BBFC-0CAE-E3FDED63D4ED}"/>
              </a:ext>
            </a:extLst>
          </p:cNvPr>
          <p:cNvPicPr>
            <a:picLocks noChangeAspect="1"/>
          </p:cNvPicPr>
          <p:nvPr/>
        </p:nvPicPr>
        <p:blipFill>
          <a:blip r:embed="rId3"/>
          <a:stretch>
            <a:fillRect/>
          </a:stretch>
        </p:blipFill>
        <p:spPr>
          <a:xfrm>
            <a:off x="9930293" y="4089388"/>
            <a:ext cx="2085013" cy="207891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48D4467-C6CA-4208-E29D-19CD0DCB12DB}"/>
              </a:ext>
            </a:extLst>
          </p:cNvPr>
          <p:cNvSpPr txBox="1"/>
          <p:nvPr/>
        </p:nvSpPr>
        <p:spPr>
          <a:xfrm>
            <a:off x="1975845" y="673438"/>
            <a:ext cx="8042030" cy="523220"/>
          </a:xfrm>
          <a:prstGeom prst="rect">
            <a:avLst/>
          </a:prstGeom>
          <a:noFill/>
        </p:spPr>
        <p:txBody>
          <a:bodyPr wrap="square">
            <a:spAutoFit/>
          </a:bodyPr>
          <a:lstStyle/>
          <a:p>
            <a:r>
              <a:rPr lang="ja-JP" altLang="en-US" sz="2800" b="1" dirty="0">
                <a:latin typeface="メイリオ" panose="020B0604030504040204" pitchFamily="50" charset="-128"/>
                <a:ea typeface="メイリオ" panose="020B0604030504040204" pitchFamily="50" charset="-128"/>
              </a:rPr>
              <a:t>実技③ 圧迫（</a:t>
            </a:r>
            <a:r>
              <a:rPr lang="en-US" altLang="ja-JP" sz="2800" b="1" dirty="0">
                <a:latin typeface="メイリオ" panose="020B0604030504040204" pitchFamily="50" charset="-128"/>
                <a:ea typeface="メイリオ" panose="020B0604030504040204" pitchFamily="50" charset="-128"/>
              </a:rPr>
              <a:t>Compression</a:t>
            </a:r>
            <a:r>
              <a:rPr lang="ja-JP" altLang="en-US" sz="2800" b="1" dirty="0">
                <a:latin typeface="メイリオ" panose="020B0604030504040204" pitchFamily="50" charset="-128"/>
                <a:ea typeface="メイリオ" panose="020B0604030504040204" pitchFamily="50" charset="-128"/>
              </a:rPr>
              <a:t>）＝固定ではない</a:t>
            </a:r>
            <a:endParaRPr lang="ja-JP" altLang="en-US" sz="2800" b="1" dirty="0"/>
          </a:p>
        </p:txBody>
      </p:sp>
      <p:sp>
        <p:nvSpPr>
          <p:cNvPr id="7" name="テキスト ボックス 6">
            <a:extLst>
              <a:ext uri="{FF2B5EF4-FFF2-40B4-BE49-F238E27FC236}">
                <a16:creationId xmlns:a16="http://schemas.microsoft.com/office/drawing/2014/main" id="{C70C4294-BF57-507D-74F2-8E2FDAEBEADA}"/>
              </a:ext>
            </a:extLst>
          </p:cNvPr>
          <p:cNvSpPr txBox="1"/>
          <p:nvPr/>
        </p:nvSpPr>
        <p:spPr>
          <a:xfrm>
            <a:off x="304799" y="2322952"/>
            <a:ext cx="3600000" cy="3600000"/>
          </a:xfrm>
          <a:prstGeom prst="rect">
            <a:avLst/>
          </a:prstGeom>
          <a:noFill/>
          <a:ln w="38100">
            <a:solidFill>
              <a:schemeClr val="bg2">
                <a:lumMod val="10000"/>
              </a:schemeClr>
            </a:solidFill>
          </a:ln>
        </p:spPr>
        <p:txBody>
          <a:bodyPr wrap="square" lIns="180000" tIns="180000">
            <a:noAutofit/>
          </a:bodyPr>
          <a:lstStyle/>
          <a:p>
            <a:pPr algn="ctr">
              <a:buNone/>
            </a:pPr>
            <a:r>
              <a:rPr lang="ja-JP" altLang="en-US" sz="2800" b="1" dirty="0">
                <a:latin typeface="メイリオ" panose="020B0604030504040204" pitchFamily="50" charset="-128"/>
                <a:ea typeface="メイリオ" panose="020B0604030504040204" pitchFamily="50" charset="-128"/>
              </a:rPr>
              <a:t>目的（✅）</a:t>
            </a:r>
          </a:p>
          <a:p>
            <a:pPr>
              <a:lnSpc>
                <a:spcPct val="200000"/>
              </a:lnSpc>
              <a:buFont typeface="Arial" panose="020B0604020202020204" pitchFamily="34" charset="0"/>
              <a:buChar char="•"/>
            </a:pPr>
            <a:r>
              <a:rPr lang="ja-JP" altLang="en-US" sz="1800" b="1" dirty="0">
                <a:latin typeface="メイリオ" panose="020B0604030504040204" pitchFamily="50" charset="-128"/>
                <a:ea typeface="メイリオ" panose="020B0604030504040204" pitchFamily="50" charset="-128"/>
              </a:rPr>
              <a:t>目的は 腫れを増やさない</a:t>
            </a:r>
          </a:p>
          <a:p>
            <a:pPr>
              <a:lnSpc>
                <a:spcPct val="200000"/>
              </a:lnSpc>
              <a:buFont typeface="Arial" panose="020B0604020202020204" pitchFamily="34" charset="0"/>
              <a:buChar char="•"/>
            </a:pPr>
            <a:r>
              <a:rPr lang="ja-JP" altLang="en-US" sz="1800" b="1" dirty="0">
                <a:latin typeface="メイリオ" panose="020B0604030504040204" pitchFamily="50" charset="-128"/>
                <a:ea typeface="メイリオ" panose="020B0604030504040204" pitchFamily="50" charset="-128"/>
              </a:rPr>
              <a:t>「強いほど良い」ではない</a:t>
            </a:r>
          </a:p>
          <a:p>
            <a:pPr>
              <a:lnSpc>
                <a:spcPct val="200000"/>
              </a:lnSpc>
              <a:buFont typeface="Arial" panose="020B0604020202020204" pitchFamily="34" charset="0"/>
              <a:buChar char="•"/>
            </a:pPr>
            <a:r>
              <a:rPr lang="ja-JP" altLang="en-US" sz="1800" b="1" dirty="0">
                <a:latin typeface="メイリオ" panose="020B0604030504040204" pitchFamily="50" charset="-128"/>
                <a:ea typeface="メイリオ" panose="020B0604030504040204" pitchFamily="50" charset="-128"/>
              </a:rPr>
              <a:t>巻いたら 必ず再チェックする</a:t>
            </a:r>
          </a:p>
        </p:txBody>
      </p:sp>
      <p:sp>
        <p:nvSpPr>
          <p:cNvPr id="9" name="テキスト ボックス 8">
            <a:extLst>
              <a:ext uri="{FF2B5EF4-FFF2-40B4-BE49-F238E27FC236}">
                <a16:creationId xmlns:a16="http://schemas.microsoft.com/office/drawing/2014/main" id="{743ED4DB-B2E8-CD6D-D392-71FA66CFD6B5}"/>
              </a:ext>
            </a:extLst>
          </p:cNvPr>
          <p:cNvSpPr txBox="1"/>
          <p:nvPr/>
        </p:nvSpPr>
        <p:spPr>
          <a:xfrm>
            <a:off x="4196860" y="2322951"/>
            <a:ext cx="3600000" cy="3600000"/>
          </a:xfrm>
          <a:prstGeom prst="rect">
            <a:avLst/>
          </a:prstGeom>
          <a:noFill/>
          <a:ln w="38100">
            <a:solidFill>
              <a:schemeClr val="bg2">
                <a:lumMod val="10000"/>
              </a:schemeClr>
            </a:solidFill>
          </a:ln>
        </p:spPr>
        <p:txBody>
          <a:bodyPr wrap="square" lIns="180000" tIns="180000">
            <a:noAutofit/>
          </a:bodyPr>
          <a:lstStyle/>
          <a:p>
            <a:pPr algn="ctr">
              <a:buNone/>
            </a:pPr>
            <a:r>
              <a:rPr lang="ja-JP" altLang="en-US" sz="2400" b="1" dirty="0">
                <a:latin typeface="メイリオ" panose="020B0604030504040204" pitchFamily="50" charset="-128"/>
                <a:ea typeface="メイリオ" panose="020B0604030504040204" pitchFamily="50" charset="-128"/>
              </a:rPr>
              <a:t>強さの目安（✅）</a:t>
            </a:r>
          </a:p>
          <a:p>
            <a:pPr>
              <a:lnSpc>
                <a:spcPct val="200000"/>
              </a:lnSpc>
              <a:buFont typeface="Arial" panose="020B0604020202020204" pitchFamily="34" charset="0"/>
              <a:buChar char="•"/>
            </a:pPr>
            <a:r>
              <a:rPr lang="ja-JP" altLang="en-US" sz="1800" b="1" dirty="0">
                <a:latin typeface="メイリオ" panose="020B0604030504040204" pitchFamily="50" charset="-128"/>
                <a:ea typeface="メイリオ" panose="020B0604030504040204" pitchFamily="50" charset="-128"/>
              </a:rPr>
              <a:t>指先の色：青白くならない</a:t>
            </a:r>
          </a:p>
          <a:p>
            <a:pPr>
              <a:lnSpc>
                <a:spcPct val="200000"/>
              </a:lnSpc>
              <a:buFont typeface="Arial" panose="020B0604020202020204" pitchFamily="34" charset="0"/>
              <a:buChar char="•"/>
            </a:pPr>
            <a:r>
              <a:rPr lang="ja-JP" altLang="en-US" sz="1800" b="1" dirty="0">
                <a:latin typeface="メイリオ" panose="020B0604030504040204" pitchFamily="50" charset="-128"/>
                <a:ea typeface="メイリオ" panose="020B0604030504040204" pitchFamily="50" charset="-128"/>
              </a:rPr>
              <a:t>感覚：しびれない</a:t>
            </a:r>
          </a:p>
          <a:p>
            <a:pPr>
              <a:lnSpc>
                <a:spcPct val="200000"/>
              </a:lnSpc>
              <a:buFont typeface="Arial" panose="020B0604020202020204" pitchFamily="34" charset="0"/>
              <a:buChar char="•"/>
            </a:pPr>
            <a:r>
              <a:rPr lang="ja-JP" altLang="en-US" sz="1800" b="1" dirty="0">
                <a:latin typeface="メイリオ" panose="020B0604030504040204" pitchFamily="50" charset="-128"/>
                <a:ea typeface="メイリオ" panose="020B0604030504040204" pitchFamily="50" charset="-128"/>
              </a:rPr>
              <a:t>温度：冷たくならない</a:t>
            </a:r>
            <a:br>
              <a:rPr lang="ja-JP" altLang="en-US" sz="1800" b="1" dirty="0">
                <a:latin typeface="メイリオ" panose="020B0604030504040204" pitchFamily="50" charset="-128"/>
                <a:ea typeface="メイリオ" panose="020B0604030504040204" pitchFamily="50" charset="-128"/>
              </a:rPr>
            </a:br>
            <a:r>
              <a:rPr lang="ja-JP" altLang="en-US" sz="1800" b="1" dirty="0">
                <a:latin typeface="メイリオ" panose="020B0604030504040204" pitchFamily="50" charset="-128"/>
                <a:ea typeface="メイリオ" panose="020B0604030504040204" pitchFamily="50" charset="-128"/>
              </a:rPr>
              <a:t>→ </a:t>
            </a:r>
            <a:r>
              <a:rPr lang="en-US" altLang="ja-JP" sz="1800" b="1" dirty="0">
                <a:latin typeface="メイリオ" panose="020B0604030504040204" pitchFamily="50" charset="-128"/>
                <a:ea typeface="メイリオ" panose="020B0604030504040204" pitchFamily="50" charset="-128"/>
              </a:rPr>
              <a:t>OK</a:t>
            </a:r>
            <a:r>
              <a:rPr lang="ja-JP" altLang="en-US" sz="1800" b="1" dirty="0">
                <a:latin typeface="メイリオ" panose="020B0604030504040204" pitchFamily="50" charset="-128"/>
                <a:ea typeface="メイリオ" panose="020B0604030504040204" pitchFamily="50" charset="-128"/>
              </a:rPr>
              <a:t>なら、そのまま挙上へ</a:t>
            </a:r>
          </a:p>
        </p:txBody>
      </p:sp>
      <p:sp>
        <p:nvSpPr>
          <p:cNvPr id="11" name="テキスト ボックス 10">
            <a:extLst>
              <a:ext uri="{FF2B5EF4-FFF2-40B4-BE49-F238E27FC236}">
                <a16:creationId xmlns:a16="http://schemas.microsoft.com/office/drawing/2014/main" id="{B494ED3F-40DE-E9C1-AF1A-581B3717AE7E}"/>
              </a:ext>
            </a:extLst>
          </p:cNvPr>
          <p:cNvSpPr txBox="1"/>
          <p:nvPr/>
        </p:nvSpPr>
        <p:spPr>
          <a:xfrm>
            <a:off x="8088921" y="2322950"/>
            <a:ext cx="3600000" cy="3599999"/>
          </a:xfrm>
          <a:prstGeom prst="rect">
            <a:avLst/>
          </a:prstGeom>
          <a:noFill/>
          <a:ln w="38100">
            <a:solidFill>
              <a:schemeClr val="bg2">
                <a:lumMod val="10000"/>
              </a:schemeClr>
            </a:solidFill>
          </a:ln>
        </p:spPr>
        <p:txBody>
          <a:bodyPr wrap="square" lIns="180000" tIns="180000">
            <a:noAutofit/>
          </a:bodyPr>
          <a:lstStyle/>
          <a:p>
            <a:pPr algn="ctr">
              <a:buNone/>
            </a:pPr>
            <a:r>
              <a:rPr lang="ja-JP" altLang="en-US" sz="2400" b="1" dirty="0">
                <a:latin typeface="メイリオ" panose="020B0604030504040204" pitchFamily="50" charset="-128"/>
                <a:ea typeface="メイリオ" panose="020B0604030504040204" pitchFamily="50" charset="-128"/>
              </a:rPr>
              <a:t>やり直し（⚠）</a:t>
            </a:r>
          </a:p>
          <a:p>
            <a:pPr>
              <a:lnSpc>
                <a:spcPct val="150000"/>
              </a:lnSpc>
              <a:buFont typeface="Arial" panose="020B0604020202020204" pitchFamily="34" charset="0"/>
              <a:buChar char="•"/>
            </a:pPr>
            <a:r>
              <a:rPr lang="ja-JP" altLang="en-US" sz="1800" b="1" dirty="0">
                <a:latin typeface="メイリオ" panose="020B0604030504040204" pitchFamily="50" charset="-128"/>
                <a:ea typeface="メイリオ" panose="020B0604030504040204" pitchFamily="50" charset="-128"/>
              </a:rPr>
              <a:t>しびれ／冷感／色が悪い</a:t>
            </a:r>
            <a:br>
              <a:rPr lang="ja-JP" altLang="en-US" sz="1800" b="1" dirty="0">
                <a:latin typeface="メイリオ" panose="020B0604030504040204" pitchFamily="50" charset="-128"/>
                <a:ea typeface="メイリオ" panose="020B0604030504040204" pitchFamily="50" charset="-128"/>
              </a:rPr>
            </a:br>
            <a:r>
              <a:rPr lang="ja-JP" altLang="en-US" sz="1800" b="1" dirty="0">
                <a:latin typeface="メイリオ" panose="020B0604030504040204" pitchFamily="50" charset="-128"/>
                <a:ea typeface="メイリオ" panose="020B0604030504040204" pitchFamily="50" charset="-128"/>
              </a:rPr>
              <a:t>→ すぐ緩める・巻き直す</a:t>
            </a:r>
          </a:p>
          <a:p>
            <a:pPr>
              <a:lnSpc>
                <a:spcPct val="150000"/>
              </a:lnSpc>
              <a:buFont typeface="Arial" panose="020B0604020202020204" pitchFamily="34" charset="0"/>
              <a:buChar char="•"/>
            </a:pPr>
            <a:r>
              <a:rPr lang="ja-JP" altLang="en-US" sz="1800" b="1" dirty="0">
                <a:latin typeface="メイリオ" panose="020B0604030504040204" pitchFamily="50" charset="-128"/>
                <a:ea typeface="メイリオ" panose="020B0604030504040204" pitchFamily="50" charset="-128"/>
              </a:rPr>
              <a:t>痛みが増える</a:t>
            </a:r>
            <a:br>
              <a:rPr lang="ja-JP" altLang="en-US" sz="1800" b="1" dirty="0">
                <a:latin typeface="メイリオ" panose="020B0604030504040204" pitchFamily="50" charset="-128"/>
                <a:ea typeface="メイリオ" panose="020B0604030504040204" pitchFamily="50" charset="-128"/>
              </a:rPr>
            </a:br>
            <a:r>
              <a:rPr lang="ja-JP" altLang="en-US" sz="1800" b="1" dirty="0">
                <a:latin typeface="メイリオ" panose="020B0604030504040204" pitchFamily="50" charset="-128"/>
                <a:ea typeface="メイリオ" panose="020B0604030504040204" pitchFamily="50" charset="-128"/>
              </a:rPr>
              <a:t>→ 中止して固定・受診判断へ</a:t>
            </a:r>
          </a:p>
          <a:p>
            <a:pPr>
              <a:lnSpc>
                <a:spcPct val="150000"/>
              </a:lnSpc>
              <a:buNone/>
            </a:pPr>
            <a:r>
              <a:rPr lang="ja-JP" altLang="en-US" sz="1800" b="1" dirty="0">
                <a:latin typeface="メイリオ" panose="020B0604030504040204" pitchFamily="50" charset="-128"/>
                <a:ea typeface="メイリオ" panose="020B0604030504040204" pitchFamily="50" charset="-128"/>
              </a:rPr>
              <a:t>（冷感・色・感覚など循環</a:t>
            </a:r>
            <a:endParaRPr lang="en-US" altLang="ja-JP" sz="1800" b="1" dirty="0">
              <a:latin typeface="メイリオ" panose="020B0604030504040204" pitchFamily="50" charset="-128"/>
              <a:ea typeface="メイリオ" panose="020B0604030504040204" pitchFamily="50" charset="-128"/>
            </a:endParaRPr>
          </a:p>
          <a:p>
            <a:pPr>
              <a:lnSpc>
                <a:spcPct val="150000"/>
              </a:lnSpc>
              <a:buNone/>
            </a:pPr>
            <a:r>
              <a:rPr lang="ja-JP" altLang="en-US" sz="1800" b="1" dirty="0">
                <a:latin typeface="メイリオ" panose="020B0604030504040204" pitchFamily="50" charset="-128"/>
                <a:ea typeface="メイリオ" panose="020B0604030504040204" pitchFamily="50" charset="-128"/>
              </a:rPr>
              <a:t>チェックの考え方の根拠例）</a:t>
            </a:r>
          </a:p>
        </p:txBody>
      </p:sp>
    </p:spTree>
    <p:extLst>
      <p:ext uri="{BB962C8B-B14F-4D97-AF65-F5344CB8AC3E}">
        <p14:creationId xmlns:p14="http://schemas.microsoft.com/office/powerpoint/2010/main" val="948098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360B2BE-F38A-E7C1-8F9B-2F0486EBF5A3}"/>
              </a:ext>
            </a:extLst>
          </p:cNvPr>
          <p:cNvSpPr txBox="1"/>
          <p:nvPr/>
        </p:nvSpPr>
        <p:spPr>
          <a:xfrm>
            <a:off x="1043354" y="1754668"/>
            <a:ext cx="10245969" cy="3637948"/>
          </a:xfrm>
          <a:prstGeom prst="rect">
            <a:avLst/>
          </a:prstGeom>
          <a:noFill/>
          <a:ln w="38100">
            <a:noFill/>
          </a:ln>
        </p:spPr>
        <p:txBody>
          <a:bodyPr wrap="square">
            <a:noAutofit/>
          </a:bodyPr>
          <a:lstStyle/>
          <a:p>
            <a:pPr>
              <a:lnSpc>
                <a:spcPct val="300000"/>
              </a:lnSpc>
              <a:buFont typeface="Arial" panose="020B0604020202020204" pitchFamily="34" charset="0"/>
              <a:buChar char="•"/>
            </a:pPr>
            <a:r>
              <a:rPr lang="ja-JP" altLang="en-US" sz="2400" b="1" dirty="0">
                <a:latin typeface="メイリオ" panose="020B0604030504040204" pitchFamily="50" charset="-128"/>
                <a:ea typeface="メイリオ" panose="020B0604030504040204" pitchFamily="50" charset="-128"/>
              </a:rPr>
              <a:t>アイシング：</a:t>
            </a:r>
            <a:r>
              <a:rPr lang="en-US" altLang="ja-JP" sz="2400" b="1" dirty="0">
                <a:latin typeface="メイリオ" panose="020B0604030504040204" pitchFamily="50" charset="-128"/>
                <a:ea typeface="メイリオ" panose="020B0604030504040204" pitchFamily="50" charset="-128"/>
              </a:rPr>
              <a:t>10〜15</a:t>
            </a:r>
            <a:r>
              <a:rPr lang="ja-JP" altLang="en-US" sz="2400" b="1" dirty="0">
                <a:latin typeface="メイリオ" panose="020B0604030504040204" pitchFamily="50" charset="-128"/>
                <a:ea typeface="メイリオ" panose="020B0604030504040204" pitchFamily="50" charset="-128"/>
              </a:rPr>
              <a:t>分／布</a:t>
            </a:r>
            <a:r>
              <a:rPr lang="en-US" altLang="ja-JP" sz="2400" b="1" dirty="0">
                <a:latin typeface="メイリオ" panose="020B0604030504040204" pitchFamily="50" charset="-128"/>
                <a:ea typeface="メイリオ" panose="020B0604030504040204" pitchFamily="50" charset="-128"/>
              </a:rPr>
              <a:t>1</a:t>
            </a:r>
            <a:r>
              <a:rPr lang="ja-JP" altLang="en-US" sz="2400" b="1" dirty="0">
                <a:latin typeface="メイリオ" panose="020B0604030504040204" pitchFamily="50" charset="-128"/>
                <a:ea typeface="メイリオ" panose="020B0604030504040204" pitchFamily="50" charset="-128"/>
              </a:rPr>
              <a:t>枚／赤・白・しびれは中止</a:t>
            </a:r>
          </a:p>
          <a:p>
            <a:pPr>
              <a:lnSpc>
                <a:spcPct val="300000"/>
              </a:lnSpc>
              <a:buFont typeface="Arial" panose="020B0604020202020204" pitchFamily="34" charset="0"/>
              <a:buChar char="•"/>
            </a:pPr>
            <a:r>
              <a:rPr lang="ja-JP" altLang="en-US" sz="2400" b="1" dirty="0">
                <a:latin typeface="メイリオ" panose="020B0604030504040204" pitchFamily="50" charset="-128"/>
                <a:ea typeface="メイリオ" panose="020B0604030504040204" pitchFamily="50" charset="-128"/>
              </a:rPr>
              <a:t>圧迫：色・しびれ・冷感チェック（強く締めない）</a:t>
            </a:r>
          </a:p>
          <a:p>
            <a:pPr>
              <a:lnSpc>
                <a:spcPct val="300000"/>
              </a:lnSpc>
              <a:buFont typeface="Arial" panose="020B0604020202020204" pitchFamily="34" charset="0"/>
              <a:buChar char="•"/>
            </a:pPr>
            <a:r>
              <a:rPr lang="ja-JP" altLang="en-US" sz="2400" b="1" dirty="0">
                <a:latin typeface="メイリオ" panose="020B0604030504040204" pitchFamily="50" charset="-128"/>
                <a:ea typeface="メイリオ" panose="020B0604030504040204" pitchFamily="50" charset="-128"/>
              </a:rPr>
              <a:t>迷ったら：固定して受診（歩けない・急な腫れ・変形</a:t>
            </a:r>
            <a:r>
              <a:rPr lang="en-US" altLang="ja-JP" sz="24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しびれ）</a:t>
            </a:r>
          </a:p>
        </p:txBody>
      </p:sp>
      <p:sp>
        <p:nvSpPr>
          <p:cNvPr id="5" name="テキスト ボックス 4">
            <a:extLst>
              <a:ext uri="{FF2B5EF4-FFF2-40B4-BE49-F238E27FC236}">
                <a16:creationId xmlns:a16="http://schemas.microsoft.com/office/drawing/2014/main" id="{D7F8BF9A-B707-CD47-BAB2-BAF3F0B15A2F}"/>
              </a:ext>
            </a:extLst>
          </p:cNvPr>
          <p:cNvSpPr txBox="1"/>
          <p:nvPr/>
        </p:nvSpPr>
        <p:spPr>
          <a:xfrm>
            <a:off x="2919046" y="430796"/>
            <a:ext cx="7491046" cy="584775"/>
          </a:xfrm>
          <a:prstGeom prst="rect">
            <a:avLst/>
          </a:prstGeom>
          <a:noFill/>
        </p:spPr>
        <p:txBody>
          <a:bodyPr wrap="square">
            <a:spAutoFit/>
          </a:bodyPr>
          <a:lstStyle/>
          <a:p>
            <a:r>
              <a:rPr lang="ja-JP" altLang="en-US" sz="3200" b="1" dirty="0">
                <a:latin typeface="メイリオ" panose="020B0604030504040204" pitchFamily="50" charset="-128"/>
                <a:ea typeface="メイリオ" panose="020B0604030504040204" pitchFamily="50" charset="-128"/>
              </a:rPr>
              <a:t>実技の合言葉（これだけ覚える</a:t>
            </a:r>
            <a:r>
              <a:rPr lang="ja-JP" altLang="en-US" sz="1800" b="1" dirty="0">
                <a:latin typeface="メイリオ" panose="020B0604030504040204" pitchFamily="50" charset="-128"/>
                <a:ea typeface="メイリオ" panose="020B0604030504040204" pitchFamily="50" charset="-128"/>
              </a:rPr>
              <a:t>）</a:t>
            </a:r>
            <a:endParaRPr lang="ja-JP" altLang="en-US" dirty="0"/>
          </a:p>
        </p:txBody>
      </p:sp>
      <p:pic>
        <p:nvPicPr>
          <p:cNvPr id="2" name="図 1">
            <a:extLst>
              <a:ext uri="{FF2B5EF4-FFF2-40B4-BE49-F238E27FC236}">
                <a16:creationId xmlns:a16="http://schemas.microsoft.com/office/drawing/2014/main" id="{08FE7AA2-FD2C-1879-54B2-21D464F974C9}"/>
              </a:ext>
            </a:extLst>
          </p:cNvPr>
          <p:cNvPicPr>
            <a:picLocks noChangeAspect="1"/>
          </p:cNvPicPr>
          <p:nvPr/>
        </p:nvPicPr>
        <p:blipFill>
          <a:blip r:embed="rId2"/>
          <a:stretch>
            <a:fillRect/>
          </a:stretch>
        </p:blipFill>
        <p:spPr>
          <a:xfrm>
            <a:off x="9988908" y="4652096"/>
            <a:ext cx="2085013" cy="2078916"/>
          </a:xfrm>
          <a:prstGeom prst="rect">
            <a:avLst/>
          </a:prstGeom>
        </p:spPr>
      </p:pic>
    </p:spTree>
    <p:extLst>
      <p:ext uri="{BB962C8B-B14F-4D97-AF65-F5344CB8AC3E}">
        <p14:creationId xmlns:p14="http://schemas.microsoft.com/office/powerpoint/2010/main" val="1582774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6" name="図 5" descr="グラフィカル ユーザー インターフェイス, Web サイト&#10;&#10;AI 生成コンテンツは誤りを含む可能性があります。">
            <a:extLst>
              <a:ext uri="{FF2B5EF4-FFF2-40B4-BE49-F238E27FC236}">
                <a16:creationId xmlns:a16="http://schemas.microsoft.com/office/drawing/2014/main" id="{7B51F374-C63B-B79B-E41B-06DFFB8F0125}"/>
              </a:ext>
            </a:extLst>
          </p:cNvPr>
          <p:cNvPicPr>
            <a:picLocks noChangeAspect="1"/>
          </p:cNvPicPr>
          <p:nvPr/>
        </p:nvPicPr>
        <p:blipFill>
          <a:blip r:embed="rId3"/>
          <a:stretch>
            <a:fillRect/>
          </a:stretch>
        </p:blipFill>
        <p:spPr>
          <a:xfrm>
            <a:off x="119743" y="0"/>
            <a:ext cx="12192000" cy="7424057"/>
          </a:xfrm>
          <a:prstGeom prst="rect">
            <a:avLst/>
          </a:prstGeom>
        </p:spPr>
      </p:pic>
      <p:sp>
        <p:nvSpPr>
          <p:cNvPr id="2" name="Text 0"/>
          <p:cNvSpPr/>
          <p:nvPr/>
        </p:nvSpPr>
        <p:spPr>
          <a:xfrm>
            <a:off x="339635" y="209006"/>
            <a:ext cx="10241280" cy="822960"/>
          </a:xfrm>
          <a:prstGeom prst="rect">
            <a:avLst/>
          </a:prstGeom>
          <a:noFill/>
          <a:ln/>
        </p:spPr>
        <p:txBody>
          <a:bodyPr wrap="square" rtlCol="0" anchor="ctr"/>
          <a:lstStyle/>
          <a:p>
            <a:pPr marL="0" indent="0" algn="ctr">
              <a:buNone/>
            </a:pPr>
            <a:r>
              <a:rPr lang="en-US" sz="4000" b="1" dirty="0">
                <a:solidFill>
                  <a:srgbClr val="000000"/>
                </a:solidFill>
              </a:rPr>
              <a:t>私の立場（最初に整理）</a:t>
            </a:r>
            <a:endParaRPr lang="en-US" sz="4000" dirty="0"/>
          </a:p>
        </p:txBody>
      </p:sp>
      <p:sp>
        <p:nvSpPr>
          <p:cNvPr id="3" name="Text 1"/>
          <p:cNvSpPr/>
          <p:nvPr/>
        </p:nvSpPr>
        <p:spPr>
          <a:xfrm>
            <a:off x="119743" y="635726"/>
            <a:ext cx="8102237" cy="1661160"/>
          </a:xfrm>
          <a:prstGeom prst="rect">
            <a:avLst/>
          </a:prstGeom>
          <a:noFill/>
          <a:ln/>
        </p:spPr>
        <p:txBody>
          <a:bodyPr wrap="square" rtlCol="0" anchor="t"/>
          <a:lstStyle/>
          <a:p>
            <a:pPr marL="0" indent="0">
              <a:lnSpc>
                <a:spcPct val="200000"/>
              </a:lnSpc>
              <a:buNone/>
            </a:pPr>
            <a:r>
              <a:rPr lang="en-US" sz="2800" b="1" dirty="0">
                <a:solidFill>
                  <a:srgbClr val="000000"/>
                </a:solidFill>
              </a:rPr>
              <a:t>• </a:t>
            </a:r>
            <a:r>
              <a:rPr lang="en-US" sz="2800" b="1" dirty="0" err="1">
                <a:solidFill>
                  <a:srgbClr val="000000"/>
                </a:solidFill>
                <a:highlight>
                  <a:srgbClr val="FFFF00"/>
                </a:highlight>
              </a:rPr>
              <a:t>2000年：日本スポーツ協会</a:t>
            </a:r>
            <a:r>
              <a:rPr lang="en-US" sz="2800" b="1" dirty="0" err="1">
                <a:solidFill>
                  <a:srgbClr val="FF0000"/>
                </a:solidFill>
                <a:highlight>
                  <a:srgbClr val="FFFF00"/>
                </a:highlight>
              </a:rPr>
              <a:t>公認</a:t>
            </a:r>
            <a:r>
              <a:rPr lang="en-US" sz="3600" b="1" dirty="0" err="1">
                <a:solidFill>
                  <a:srgbClr val="FF0000"/>
                </a:solidFill>
                <a:highlight>
                  <a:srgbClr val="FFFF00"/>
                </a:highlight>
              </a:rPr>
              <a:t>AT</a:t>
            </a:r>
            <a:r>
              <a:rPr lang="en-US" sz="2800" b="1" dirty="0" err="1">
                <a:solidFill>
                  <a:srgbClr val="000000"/>
                </a:solidFill>
                <a:highlight>
                  <a:srgbClr val="FFFF00"/>
                </a:highlight>
              </a:rPr>
              <a:t>資格を取得</a:t>
            </a:r>
            <a:endParaRPr lang="en-US" sz="2800" b="1" dirty="0">
              <a:highlight>
                <a:srgbClr val="FFFF00"/>
              </a:highlight>
            </a:endParaRPr>
          </a:p>
        </p:txBody>
      </p:sp>
      <p:sp>
        <p:nvSpPr>
          <p:cNvPr id="4" name="Text 2"/>
          <p:cNvSpPr/>
          <p:nvPr/>
        </p:nvSpPr>
        <p:spPr>
          <a:xfrm>
            <a:off x="731520" y="6263640"/>
            <a:ext cx="10241280" cy="274320"/>
          </a:xfrm>
          <a:prstGeom prst="rect">
            <a:avLst/>
          </a:prstGeom>
          <a:noFill/>
          <a:ln/>
        </p:spPr>
        <p:txBody>
          <a:bodyPr wrap="square" rtlCol="0" anchor="ctr"/>
          <a:lstStyle/>
          <a:p>
            <a:pPr marL="0" indent="0" algn="r">
              <a:buNone/>
            </a:pPr>
            <a:r>
              <a:rPr lang="en-US" sz="1200" dirty="0">
                <a:solidFill>
                  <a:srgbClr val="000000"/>
                </a:solidFill>
              </a:rPr>
              <a:t>2026 体育研究会 実技講習会</a:t>
            </a:r>
            <a:endParaRPr lang="en-US" sz="1200" dirty="0"/>
          </a:p>
        </p:txBody>
      </p:sp>
      <p:sp>
        <p:nvSpPr>
          <p:cNvPr id="7" name="テキスト ボックス 6">
            <a:extLst>
              <a:ext uri="{FF2B5EF4-FFF2-40B4-BE49-F238E27FC236}">
                <a16:creationId xmlns:a16="http://schemas.microsoft.com/office/drawing/2014/main" id="{72D750EF-ADF2-D3B4-A02E-8CEE57871EE0}"/>
              </a:ext>
            </a:extLst>
          </p:cNvPr>
          <p:cNvSpPr txBox="1"/>
          <p:nvPr/>
        </p:nvSpPr>
        <p:spPr>
          <a:xfrm>
            <a:off x="259081" y="3552838"/>
            <a:ext cx="559307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altLang="ja-JP" sz="2800" b="1" i="0" u="none" strike="noStrike" kern="1200" cap="none" spc="0" normalizeH="0" baseline="0" noProof="0">
                <a:ln>
                  <a:noFill/>
                </a:ln>
                <a:solidFill>
                  <a:srgbClr val="000000"/>
                </a:solidFill>
                <a:effectLst/>
                <a:highlight>
                  <a:srgbClr val="FFFF00"/>
                </a:highlight>
                <a:uLnTx/>
                <a:uFillTx/>
                <a:latin typeface="Calibri" panose="020F0502020204030204"/>
                <a:ea typeface="+mn-ea"/>
                <a:cs typeface="+mn-cs"/>
              </a:rPr>
              <a:t>学校現場は</a:t>
            </a:r>
            <a:r>
              <a:rPr kumimoji="0" lang="en-US" altLang="ja-JP" sz="2800" b="1" i="0" u="none" strike="noStrike" kern="1200" cap="none" spc="0" normalizeH="0" baseline="0" noProof="0">
                <a:ln>
                  <a:noFill/>
                </a:ln>
                <a:solidFill>
                  <a:srgbClr val="FF0000"/>
                </a:solidFill>
                <a:effectLst/>
                <a:highlight>
                  <a:srgbClr val="FFFF00"/>
                </a:highlight>
                <a:uLnTx/>
                <a:uFillTx/>
                <a:latin typeface="Calibri" panose="020F0502020204030204"/>
                <a:ea typeface="+mn-ea"/>
                <a:cs typeface="+mn-cs"/>
              </a:rPr>
              <a:t>“説明責任”が大事：</a:t>
            </a:r>
            <a:r>
              <a:rPr kumimoji="0" lang="en-US" altLang="ja-JP" sz="2800" b="1" i="0" u="none" strike="noStrike" kern="1200" cap="none" spc="0" normalizeH="0" baseline="0" noProof="0">
                <a:ln>
                  <a:noFill/>
                </a:ln>
                <a:solidFill>
                  <a:srgbClr val="000000"/>
                </a:solidFill>
                <a:effectLst/>
                <a:highlight>
                  <a:srgbClr val="FFFF00"/>
                </a:highlight>
                <a:uLnTx/>
                <a:uFillTx/>
                <a:latin typeface="Calibri" panose="020F0502020204030204"/>
                <a:ea typeface="+mn-ea"/>
                <a:cs typeface="+mn-cs"/>
              </a:rPr>
              <a:t>できること／しないことを明確に</a:t>
            </a:r>
            <a:endParaRPr kumimoji="0" lang="en-US" altLang="ja-JP" sz="2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8" name="テキスト ボックス 7">
            <a:extLst>
              <a:ext uri="{FF2B5EF4-FFF2-40B4-BE49-F238E27FC236}">
                <a16:creationId xmlns:a16="http://schemas.microsoft.com/office/drawing/2014/main" id="{92EEEB50-A040-7B98-8DB7-83B40565ED08}"/>
              </a:ext>
            </a:extLst>
          </p:cNvPr>
          <p:cNvSpPr txBox="1"/>
          <p:nvPr/>
        </p:nvSpPr>
        <p:spPr>
          <a:xfrm>
            <a:off x="259081" y="2189687"/>
            <a:ext cx="76983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altLang="ja-JP" sz="2800" b="1" i="0" u="none" strike="noStrike" kern="1200" cap="none" spc="0" normalizeH="0" baseline="0" noProof="0" dirty="0" err="1">
                <a:ln>
                  <a:noFill/>
                </a:ln>
                <a:solidFill>
                  <a:srgbClr val="000000"/>
                </a:solidFill>
                <a:effectLst/>
                <a:uLnTx/>
                <a:uFillTx/>
                <a:latin typeface="Calibri" panose="020F0502020204030204"/>
                <a:ea typeface="+mn-ea"/>
                <a:cs typeface="+mn-cs"/>
              </a:rPr>
              <a:t>役割は</a:t>
            </a:r>
            <a:r>
              <a:rPr kumimoji="0" lang="en-US" altLang="ja-JP" sz="2800" b="1" i="0" u="none" strike="noStrike" kern="1200" cap="none" spc="0" normalizeH="0" baseline="0" noProof="0" dirty="0" err="1">
                <a:ln>
                  <a:noFill/>
                </a:ln>
                <a:solidFill>
                  <a:srgbClr val="FF0000"/>
                </a:solidFill>
                <a:effectLst/>
                <a:highlight>
                  <a:srgbClr val="00FFFF"/>
                </a:highlight>
                <a:uLnTx/>
                <a:uFillTx/>
                <a:latin typeface="Calibri" panose="020F0502020204030204"/>
                <a:ea typeface="+mn-ea"/>
                <a:cs typeface="+mn-cs"/>
              </a:rPr>
              <a:t>「治療」</a:t>
            </a:r>
            <a:r>
              <a:rPr kumimoji="0" lang="en-US" altLang="ja-JP" sz="2800" b="1" i="0" u="none" strike="noStrike" kern="1200" cap="none" spc="0" normalizeH="0" baseline="0" noProof="0" dirty="0" err="1">
                <a:ln>
                  <a:noFill/>
                </a:ln>
                <a:solidFill>
                  <a:prstClr val="black"/>
                </a:solidFill>
                <a:effectLst/>
                <a:highlight>
                  <a:srgbClr val="00FFFF"/>
                </a:highlight>
                <a:uLnTx/>
                <a:uFillTx/>
                <a:latin typeface="Calibri" panose="020F0502020204030204"/>
                <a:ea typeface="+mn-ea"/>
                <a:cs typeface="+mn-cs"/>
              </a:rPr>
              <a:t>ではなく</a:t>
            </a:r>
            <a:r>
              <a:rPr kumimoji="0" lang="en-US" altLang="ja-JP" sz="2800" b="1" i="0" u="none" strike="noStrike" kern="1200" cap="none" spc="0" normalizeH="0" baseline="0" noProof="0" dirty="0" err="1">
                <a:ln>
                  <a:noFill/>
                </a:ln>
                <a:solidFill>
                  <a:srgbClr val="FF0000"/>
                </a:solidFill>
                <a:effectLst/>
                <a:highlight>
                  <a:srgbClr val="00FFFF"/>
                </a:highlight>
                <a:uLnTx/>
                <a:uFillTx/>
                <a:latin typeface="Calibri" panose="020F0502020204030204"/>
                <a:ea typeface="+mn-ea"/>
                <a:cs typeface="+mn-cs"/>
              </a:rPr>
              <a:t>一次対応＋医療連携</a:t>
            </a:r>
            <a:r>
              <a:rPr kumimoji="0" lang="en-US" altLang="ja-JP" sz="2800" b="1" i="0" u="none" strike="noStrike" kern="1200" cap="none" spc="0" normalizeH="0" baseline="0" noProof="0" dirty="0" err="1">
                <a:ln>
                  <a:noFill/>
                </a:ln>
                <a:solidFill>
                  <a:srgbClr val="000000"/>
                </a:solidFill>
                <a:effectLst/>
                <a:highlight>
                  <a:srgbClr val="00FFFF"/>
                </a:highlight>
                <a:uLnTx/>
                <a:uFillTx/>
                <a:latin typeface="Calibri" panose="020F0502020204030204"/>
                <a:ea typeface="+mn-ea"/>
                <a:cs typeface="+mn-cs"/>
              </a:rPr>
              <a:t>＋</a:t>
            </a:r>
            <a:r>
              <a:rPr kumimoji="0" lang="en-US" altLang="ja-JP" sz="2800" b="1" i="0" u="none" strike="noStrike" kern="1200" cap="none" spc="0" normalizeH="0" baseline="0" noProof="0" dirty="0" err="1">
                <a:ln>
                  <a:noFill/>
                </a:ln>
                <a:solidFill>
                  <a:srgbClr val="000000"/>
                </a:solidFill>
                <a:effectLst/>
                <a:uLnTx/>
                <a:uFillTx/>
                <a:latin typeface="Calibri" panose="020F0502020204030204"/>
                <a:ea typeface="+mn-ea"/>
                <a:cs typeface="+mn-cs"/>
              </a:rPr>
              <a:t>マネジメント</a:t>
            </a:r>
            <a:endParaRPr kumimoji="0" lang="en-US" altLang="ja-JP" sz="28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endParaRPr>
          </a:p>
        </p:txBody>
      </p:sp>
      <p:pic>
        <p:nvPicPr>
          <p:cNvPr id="5" name="図 4">
            <a:extLst>
              <a:ext uri="{FF2B5EF4-FFF2-40B4-BE49-F238E27FC236}">
                <a16:creationId xmlns:a16="http://schemas.microsoft.com/office/drawing/2014/main" id="{05602808-26F6-022C-A3DA-5ECE6956903A}"/>
              </a:ext>
            </a:extLst>
          </p:cNvPr>
          <p:cNvPicPr>
            <a:picLocks noChangeAspect="1"/>
          </p:cNvPicPr>
          <p:nvPr/>
        </p:nvPicPr>
        <p:blipFill>
          <a:blip r:embed="rId4"/>
          <a:stretch>
            <a:fillRect/>
          </a:stretch>
        </p:blipFill>
        <p:spPr>
          <a:xfrm>
            <a:off x="0" y="4922682"/>
            <a:ext cx="2085013" cy="20789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31520" y="320040"/>
            <a:ext cx="10241280" cy="822960"/>
          </a:xfrm>
          <a:prstGeom prst="rect">
            <a:avLst/>
          </a:prstGeom>
          <a:noFill/>
          <a:ln/>
        </p:spPr>
        <p:txBody>
          <a:bodyPr wrap="square" rtlCol="0" anchor="ctr"/>
          <a:lstStyle/>
          <a:p>
            <a:pPr marL="0" indent="0" algn="ctr">
              <a:buNone/>
            </a:pPr>
            <a:r>
              <a:rPr lang="en-US" sz="3000" b="1" dirty="0">
                <a:solidFill>
                  <a:srgbClr val="000000"/>
                </a:solidFill>
              </a:rPr>
              <a:t>小学生〜</a:t>
            </a:r>
            <a:r>
              <a:rPr lang="en-US" sz="4000" b="1" dirty="0">
                <a:solidFill>
                  <a:srgbClr val="000000"/>
                </a:solidFill>
              </a:rPr>
              <a:t>中学生</a:t>
            </a:r>
            <a:r>
              <a:rPr lang="en-US" sz="3000" b="1" dirty="0">
                <a:solidFill>
                  <a:srgbClr val="000000"/>
                </a:solidFill>
              </a:rPr>
              <a:t>：一生で最も</a:t>
            </a:r>
            <a:r>
              <a:rPr lang="en-US" sz="3000" b="1" dirty="0">
                <a:solidFill>
                  <a:srgbClr val="FF0000"/>
                </a:solidFill>
              </a:rPr>
              <a:t>“伸びる”</a:t>
            </a:r>
            <a:endParaRPr lang="en-US" sz="3000" dirty="0">
              <a:solidFill>
                <a:srgbClr val="FF0000"/>
              </a:solidFill>
            </a:endParaRPr>
          </a:p>
        </p:txBody>
      </p:sp>
      <p:sp>
        <p:nvSpPr>
          <p:cNvPr id="3" name="Text 1"/>
          <p:cNvSpPr/>
          <p:nvPr/>
        </p:nvSpPr>
        <p:spPr>
          <a:xfrm>
            <a:off x="365760" y="1330960"/>
            <a:ext cx="11176000" cy="1656080"/>
          </a:xfrm>
          <a:prstGeom prst="rect">
            <a:avLst/>
          </a:prstGeom>
          <a:noFill/>
          <a:ln/>
        </p:spPr>
        <p:txBody>
          <a:bodyPr wrap="square" rtlCol="0" anchor="t"/>
          <a:lstStyle/>
          <a:p>
            <a:pPr marL="0" indent="0">
              <a:buNone/>
            </a:pPr>
            <a:r>
              <a:rPr lang="en-US" sz="4000" b="1" dirty="0">
                <a:solidFill>
                  <a:srgbClr val="FF0000"/>
                </a:solidFill>
              </a:rPr>
              <a:t>• PHV</a:t>
            </a:r>
            <a:r>
              <a:rPr lang="en-US" sz="2800" b="1" dirty="0">
                <a:solidFill>
                  <a:srgbClr val="000000"/>
                </a:solidFill>
              </a:rPr>
              <a:t>：</a:t>
            </a:r>
            <a:r>
              <a:rPr lang="en-US" sz="2800" b="1" dirty="0">
                <a:solidFill>
                  <a:srgbClr val="000000"/>
                </a:solidFill>
                <a:highlight>
                  <a:srgbClr val="FFFF00"/>
                </a:highlight>
              </a:rPr>
              <a:t>身長が最も伸びる時期</a:t>
            </a:r>
            <a:r>
              <a:rPr lang="en-US" sz="2800" b="1" dirty="0">
                <a:solidFill>
                  <a:srgbClr val="FF0000"/>
                </a:solidFill>
              </a:rPr>
              <a:t>（成長スパート）</a:t>
            </a:r>
          </a:p>
          <a:p>
            <a:pPr marL="0" indent="0">
              <a:buNone/>
            </a:pPr>
            <a:r>
              <a:rPr lang="en-US" sz="2800" dirty="0">
                <a:solidFill>
                  <a:srgbClr val="000000"/>
                </a:solidFill>
              </a:rPr>
              <a:t>• </a:t>
            </a:r>
            <a:r>
              <a:rPr lang="en-US" sz="2800" b="1" dirty="0">
                <a:solidFill>
                  <a:srgbClr val="000000"/>
                </a:solidFill>
              </a:rPr>
              <a:t>この時期は</a:t>
            </a:r>
            <a:r>
              <a:rPr lang="en-US" sz="2800" b="1" dirty="0">
                <a:solidFill>
                  <a:srgbClr val="FF0000"/>
                </a:solidFill>
                <a:highlight>
                  <a:srgbClr val="FFFF00"/>
                </a:highlight>
              </a:rPr>
              <a:t>発達の差</a:t>
            </a:r>
            <a:r>
              <a:rPr lang="en-US" sz="2800" b="1" dirty="0">
                <a:solidFill>
                  <a:srgbClr val="000000"/>
                </a:solidFill>
              </a:rPr>
              <a:t>が大きく、同じメニューが合わないことがある</a:t>
            </a:r>
            <a:endParaRPr lang="en-US" sz="2800" b="1" dirty="0"/>
          </a:p>
          <a:p>
            <a:pPr marL="0" indent="0">
              <a:buNone/>
            </a:pPr>
            <a:r>
              <a:rPr lang="en-US" sz="2800" b="1" dirty="0">
                <a:solidFill>
                  <a:srgbClr val="000000"/>
                </a:solidFill>
              </a:rPr>
              <a:t>• ここで</a:t>
            </a:r>
            <a:r>
              <a:rPr lang="en-US" sz="2800" b="1" dirty="0">
                <a:solidFill>
                  <a:srgbClr val="0070C0"/>
                </a:solidFill>
              </a:rPr>
              <a:t>“ぎこちなさ（clumsy）</a:t>
            </a:r>
            <a:r>
              <a:rPr lang="en-US" sz="2800" b="1" dirty="0">
                <a:solidFill>
                  <a:srgbClr val="000000"/>
                </a:solidFill>
              </a:rPr>
              <a:t>”が</a:t>
            </a:r>
            <a:r>
              <a:rPr lang="en-US" sz="2800" b="1" dirty="0">
                <a:solidFill>
                  <a:srgbClr val="0070C0"/>
                </a:solidFill>
              </a:rPr>
              <a:t>増えやすい</a:t>
            </a:r>
          </a:p>
        </p:txBody>
      </p:sp>
      <p:sp>
        <p:nvSpPr>
          <p:cNvPr id="4" name="Text 2"/>
          <p:cNvSpPr/>
          <p:nvPr/>
        </p:nvSpPr>
        <p:spPr>
          <a:xfrm>
            <a:off x="731520" y="6263640"/>
            <a:ext cx="10241280" cy="274320"/>
          </a:xfrm>
          <a:prstGeom prst="rect">
            <a:avLst/>
          </a:prstGeom>
          <a:noFill/>
          <a:ln/>
        </p:spPr>
        <p:txBody>
          <a:bodyPr wrap="square" rtlCol="0" anchor="ctr"/>
          <a:lstStyle/>
          <a:p>
            <a:pPr marL="0" indent="0" algn="r">
              <a:buNone/>
            </a:pPr>
            <a:r>
              <a:rPr lang="en-US" sz="1200" dirty="0">
                <a:solidFill>
                  <a:srgbClr val="000000"/>
                </a:solidFill>
              </a:rPr>
              <a:t>2026 体育研究会 実技講習会</a:t>
            </a:r>
            <a:endParaRPr lang="en-US" sz="1200" dirty="0"/>
          </a:p>
        </p:txBody>
      </p:sp>
      <p:pic>
        <p:nvPicPr>
          <p:cNvPr id="5" name="図 4">
            <a:extLst>
              <a:ext uri="{FF2B5EF4-FFF2-40B4-BE49-F238E27FC236}">
                <a16:creationId xmlns:a16="http://schemas.microsoft.com/office/drawing/2014/main" id="{C0E54072-C660-70B1-918E-7FE25E0532CC}"/>
              </a:ext>
            </a:extLst>
          </p:cNvPr>
          <p:cNvPicPr>
            <a:picLocks noChangeAspect="1"/>
          </p:cNvPicPr>
          <p:nvPr/>
        </p:nvPicPr>
        <p:blipFill>
          <a:blip r:embed="rId3"/>
          <a:stretch>
            <a:fillRect/>
          </a:stretch>
        </p:blipFill>
        <p:spPr>
          <a:xfrm>
            <a:off x="2215506" y="2808669"/>
            <a:ext cx="6400174" cy="3729291"/>
          </a:xfrm>
          <a:prstGeom prst="rect">
            <a:avLst/>
          </a:prstGeom>
        </p:spPr>
      </p:pic>
      <p:sp>
        <p:nvSpPr>
          <p:cNvPr id="6" name="テキスト ボックス 5">
            <a:extLst>
              <a:ext uri="{FF2B5EF4-FFF2-40B4-BE49-F238E27FC236}">
                <a16:creationId xmlns:a16="http://schemas.microsoft.com/office/drawing/2014/main" id="{DDEE122E-C78C-5643-182C-3CDAC27A21BB}"/>
              </a:ext>
            </a:extLst>
          </p:cNvPr>
          <p:cNvSpPr txBox="1"/>
          <p:nvPr/>
        </p:nvSpPr>
        <p:spPr>
          <a:xfrm>
            <a:off x="2008028" y="6110074"/>
            <a:ext cx="6607652" cy="369332"/>
          </a:xfrm>
          <a:prstGeom prst="rect">
            <a:avLst/>
          </a:prstGeom>
          <a:solidFill>
            <a:schemeClr val="bg1"/>
          </a:solidFill>
        </p:spPr>
        <p:txBody>
          <a:bodyPr wrap="square" rtlCol="0">
            <a:spAutoFit/>
          </a:bodyPr>
          <a:lstStyle/>
          <a:p>
            <a:r>
              <a:rPr lang="en-US" altLang="ja-JP" dirty="0"/>
              <a:t>※</a:t>
            </a:r>
            <a:r>
              <a:rPr lang="ja-JP" altLang="en-US" dirty="0"/>
              <a:t>模式図　</a:t>
            </a:r>
            <a:r>
              <a:rPr lang="en-US" altLang="ja-JP" dirty="0"/>
              <a:t>PHV(Peak Height Velocity</a:t>
            </a:r>
            <a:r>
              <a:rPr lang="ja-JP" altLang="en-US" dirty="0"/>
              <a:t>＝伸長増加速度のピーク）</a:t>
            </a:r>
            <a:r>
              <a:rPr lang="en-US" altLang="ja-JP" dirty="0"/>
              <a:t> </a:t>
            </a:r>
            <a:endParaRPr kumimoji="1" lang="ja-JP" altLang="en-US" dirty="0"/>
          </a:p>
        </p:txBody>
      </p:sp>
      <p:pic>
        <p:nvPicPr>
          <p:cNvPr id="7" name="図 6">
            <a:extLst>
              <a:ext uri="{FF2B5EF4-FFF2-40B4-BE49-F238E27FC236}">
                <a16:creationId xmlns:a16="http://schemas.microsoft.com/office/drawing/2014/main" id="{7D41A4A0-5F14-B314-93EA-3E47287C8CF3}"/>
              </a:ext>
            </a:extLst>
          </p:cNvPr>
          <p:cNvPicPr>
            <a:picLocks noChangeAspect="1"/>
          </p:cNvPicPr>
          <p:nvPr/>
        </p:nvPicPr>
        <p:blipFill>
          <a:blip r:embed="rId4"/>
          <a:stretch>
            <a:fillRect/>
          </a:stretch>
        </p:blipFill>
        <p:spPr>
          <a:xfrm>
            <a:off x="9660662" y="4184724"/>
            <a:ext cx="2085013" cy="20789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8" name="図 7" descr="スポーツゲーム が含まれている画像&#10;&#10;AI 生成コンテンツは誤りを含む可能性があります。">
            <a:extLst>
              <a:ext uri="{FF2B5EF4-FFF2-40B4-BE49-F238E27FC236}">
                <a16:creationId xmlns:a16="http://schemas.microsoft.com/office/drawing/2014/main" id="{9D672E75-1D18-7334-55DD-B3B609A443E8}"/>
              </a:ext>
            </a:extLst>
          </p:cNvPr>
          <p:cNvPicPr>
            <a:picLocks noChangeAspect="1"/>
          </p:cNvPicPr>
          <p:nvPr/>
        </p:nvPicPr>
        <p:blipFill>
          <a:blip r:embed="rId3"/>
          <a:stretch>
            <a:fillRect/>
          </a:stretch>
        </p:blipFill>
        <p:spPr>
          <a:xfrm>
            <a:off x="9524628" y="1384216"/>
            <a:ext cx="2667372" cy="5153744"/>
          </a:xfrm>
          <a:prstGeom prst="rect">
            <a:avLst/>
          </a:prstGeom>
        </p:spPr>
      </p:pic>
      <p:pic>
        <p:nvPicPr>
          <p:cNvPr id="6" name="図 5" descr="設計図">
            <a:extLst>
              <a:ext uri="{FF2B5EF4-FFF2-40B4-BE49-F238E27FC236}">
                <a16:creationId xmlns:a16="http://schemas.microsoft.com/office/drawing/2014/main" id="{60C0ABEB-2CAC-94A4-3A0D-938A859E84F8}"/>
              </a:ext>
            </a:extLst>
          </p:cNvPr>
          <p:cNvPicPr>
            <a:picLocks noChangeAspect="1"/>
          </p:cNvPicPr>
          <p:nvPr/>
        </p:nvPicPr>
        <p:blipFill>
          <a:blip r:embed="rId4"/>
          <a:stretch>
            <a:fillRect/>
          </a:stretch>
        </p:blipFill>
        <p:spPr>
          <a:xfrm>
            <a:off x="0" y="3429000"/>
            <a:ext cx="5561881" cy="3369715"/>
          </a:xfrm>
          <a:prstGeom prst="rect">
            <a:avLst/>
          </a:prstGeom>
        </p:spPr>
      </p:pic>
      <p:sp>
        <p:nvSpPr>
          <p:cNvPr id="2" name="Text 0"/>
          <p:cNvSpPr/>
          <p:nvPr/>
        </p:nvSpPr>
        <p:spPr>
          <a:xfrm>
            <a:off x="731520" y="320040"/>
            <a:ext cx="10241280" cy="822960"/>
          </a:xfrm>
          <a:prstGeom prst="rect">
            <a:avLst/>
          </a:prstGeom>
          <a:noFill/>
          <a:ln/>
        </p:spPr>
        <p:txBody>
          <a:bodyPr wrap="square" rtlCol="0" anchor="ctr"/>
          <a:lstStyle/>
          <a:p>
            <a:pPr marL="0" indent="0" algn="ctr">
              <a:buNone/>
            </a:pPr>
            <a:r>
              <a:rPr lang="en-US" sz="4000" b="1" dirty="0">
                <a:solidFill>
                  <a:srgbClr val="000000"/>
                </a:solidFill>
              </a:rPr>
              <a:t>clumsyとは：成長に</a:t>
            </a:r>
            <a:r>
              <a:rPr lang="en-US" sz="4000" b="1" dirty="0">
                <a:solidFill>
                  <a:srgbClr val="FF0000"/>
                </a:solidFill>
              </a:rPr>
              <a:t>“</a:t>
            </a:r>
            <a:r>
              <a:rPr lang="en-US" sz="4000" b="1" dirty="0">
                <a:solidFill>
                  <a:srgbClr val="0070C0"/>
                </a:solidFill>
              </a:rPr>
              <a:t>感覚</a:t>
            </a:r>
            <a:r>
              <a:rPr lang="en-US" sz="4000" b="1" dirty="0">
                <a:solidFill>
                  <a:srgbClr val="FF0000"/>
                </a:solidFill>
              </a:rPr>
              <a:t>”</a:t>
            </a:r>
            <a:r>
              <a:rPr lang="en-US" sz="4000" b="1" dirty="0">
                <a:solidFill>
                  <a:srgbClr val="000000"/>
                </a:solidFill>
              </a:rPr>
              <a:t>が追いつかない</a:t>
            </a:r>
            <a:endParaRPr lang="en-US" sz="4000" dirty="0"/>
          </a:p>
        </p:txBody>
      </p:sp>
      <p:sp>
        <p:nvSpPr>
          <p:cNvPr id="3" name="Text 1"/>
          <p:cNvSpPr/>
          <p:nvPr/>
        </p:nvSpPr>
        <p:spPr>
          <a:xfrm>
            <a:off x="306216" y="1116419"/>
            <a:ext cx="11495923" cy="5120640"/>
          </a:xfrm>
          <a:prstGeom prst="rect">
            <a:avLst/>
          </a:prstGeom>
          <a:noFill/>
          <a:ln/>
        </p:spPr>
        <p:txBody>
          <a:bodyPr wrap="square" rtlCol="0" anchor="t"/>
          <a:lstStyle/>
          <a:p>
            <a:pPr marL="0" indent="0">
              <a:lnSpc>
                <a:spcPct val="150000"/>
              </a:lnSpc>
              <a:buNone/>
            </a:pPr>
            <a:r>
              <a:rPr lang="en-US" sz="3200" dirty="0">
                <a:solidFill>
                  <a:srgbClr val="000000"/>
                </a:solidFill>
              </a:rPr>
              <a:t>• </a:t>
            </a:r>
            <a:r>
              <a:rPr lang="en-US" sz="3200" b="1" u="heavy" dirty="0">
                <a:solidFill>
                  <a:srgbClr val="000000"/>
                </a:solidFill>
                <a:uFill>
                  <a:solidFill>
                    <a:srgbClr val="FF0000"/>
                  </a:solidFill>
                </a:uFill>
              </a:rPr>
              <a:t>骨の</a:t>
            </a:r>
            <a:r>
              <a:rPr lang="en-US" sz="3200" b="1" u="heavy" dirty="0">
                <a:solidFill>
                  <a:srgbClr val="FF0000"/>
                </a:solidFill>
                <a:uFill>
                  <a:solidFill>
                    <a:srgbClr val="FF0000"/>
                  </a:solidFill>
                </a:uFill>
              </a:rPr>
              <a:t>伸び</a:t>
            </a:r>
            <a:r>
              <a:rPr lang="en-US" sz="3200" b="1" u="heavy" dirty="0">
                <a:solidFill>
                  <a:srgbClr val="000000"/>
                </a:solidFill>
                <a:uFill>
                  <a:solidFill>
                    <a:srgbClr val="FF0000"/>
                  </a:solidFill>
                </a:uFill>
              </a:rPr>
              <a:t>が先行し</a:t>
            </a:r>
            <a:r>
              <a:rPr lang="en-US" sz="3200" b="1" dirty="0">
                <a:solidFill>
                  <a:srgbClr val="000000"/>
                </a:solidFill>
              </a:rPr>
              <a:t>、</a:t>
            </a:r>
            <a:r>
              <a:rPr lang="en-US" sz="3200" b="1" dirty="0">
                <a:solidFill>
                  <a:srgbClr val="000000"/>
                </a:solidFill>
                <a:highlight>
                  <a:srgbClr val="FFFF00"/>
                </a:highlight>
              </a:rPr>
              <a:t>筋・腱・神経</a:t>
            </a:r>
            <a:r>
              <a:rPr lang="en-US" sz="3200" b="1" dirty="0">
                <a:solidFill>
                  <a:srgbClr val="000000"/>
                </a:solidFill>
              </a:rPr>
              <a:t>の適応が遅れる</a:t>
            </a:r>
            <a:endParaRPr lang="en-US" sz="3200" b="1" dirty="0"/>
          </a:p>
          <a:p>
            <a:pPr marL="0" indent="0">
              <a:lnSpc>
                <a:spcPct val="150000"/>
              </a:lnSpc>
              <a:buNone/>
            </a:pPr>
            <a:r>
              <a:rPr lang="en-US" sz="3200" b="1" dirty="0">
                <a:solidFill>
                  <a:srgbClr val="000000"/>
                </a:solidFill>
              </a:rPr>
              <a:t>• </a:t>
            </a:r>
            <a:r>
              <a:rPr lang="en-US" sz="3200" b="1" u="heavy" dirty="0">
                <a:uFill>
                  <a:solidFill>
                    <a:srgbClr val="FFC000"/>
                  </a:solidFill>
                </a:uFill>
              </a:rPr>
              <a:t>身体認知の更新が遅れ</a:t>
            </a:r>
            <a:r>
              <a:rPr lang="en-US" sz="3200" b="1" dirty="0">
                <a:solidFill>
                  <a:srgbClr val="000000"/>
                </a:solidFill>
              </a:rPr>
              <a:t>、動作がぎこちなくなる</a:t>
            </a:r>
            <a:endParaRPr lang="en-US" sz="3200" b="1" dirty="0"/>
          </a:p>
          <a:p>
            <a:pPr marL="0" indent="0">
              <a:lnSpc>
                <a:spcPct val="150000"/>
              </a:lnSpc>
              <a:buNone/>
            </a:pPr>
            <a:r>
              <a:rPr lang="en-US" sz="3200" b="1" dirty="0">
                <a:solidFill>
                  <a:srgbClr val="000000"/>
                </a:solidFill>
              </a:rPr>
              <a:t>• 結果：</a:t>
            </a:r>
            <a:r>
              <a:rPr lang="en-US" sz="3200" b="1" u="heavy" dirty="0">
                <a:solidFill>
                  <a:srgbClr val="0070C0"/>
                </a:solidFill>
                <a:uFill>
                  <a:solidFill>
                    <a:srgbClr val="FF0000"/>
                  </a:solidFill>
                </a:uFill>
              </a:rPr>
              <a:t>突き指</a:t>
            </a:r>
            <a:r>
              <a:rPr lang="en-US" sz="3200" b="1" u="heavy" dirty="0">
                <a:solidFill>
                  <a:srgbClr val="000000"/>
                </a:solidFill>
                <a:uFill>
                  <a:solidFill>
                    <a:srgbClr val="FF0000"/>
                  </a:solidFill>
                </a:uFill>
              </a:rPr>
              <a:t>・</a:t>
            </a:r>
            <a:r>
              <a:rPr lang="en-US" sz="3200" b="1" u="heavy" dirty="0">
                <a:solidFill>
                  <a:srgbClr val="FF0000"/>
                </a:solidFill>
                <a:uFill>
                  <a:solidFill>
                    <a:srgbClr val="FF0000"/>
                  </a:solidFill>
                </a:uFill>
              </a:rPr>
              <a:t>足関節捻挫</a:t>
            </a:r>
            <a:r>
              <a:rPr lang="en-US" sz="3200" b="1" dirty="0">
                <a:solidFill>
                  <a:srgbClr val="000000"/>
                </a:solidFill>
              </a:rPr>
              <a:t>など「</a:t>
            </a:r>
            <a:r>
              <a:rPr lang="en-US" sz="3200" b="1" u="heavy" dirty="0">
                <a:solidFill>
                  <a:srgbClr val="FF0000"/>
                </a:solidFill>
                <a:uFill>
                  <a:solidFill>
                    <a:srgbClr val="FFC000"/>
                  </a:solidFill>
                </a:uFill>
              </a:rPr>
              <a:t>よくあるケガ</a:t>
            </a:r>
            <a:r>
              <a:rPr lang="en-US" sz="3200" b="1" dirty="0">
                <a:solidFill>
                  <a:srgbClr val="000000"/>
                </a:solidFill>
              </a:rPr>
              <a:t>」に直結する</a:t>
            </a:r>
            <a:endParaRPr lang="en-US" sz="3200" b="1" dirty="0"/>
          </a:p>
        </p:txBody>
      </p:sp>
      <p:sp>
        <p:nvSpPr>
          <p:cNvPr id="4" name="Text 2"/>
          <p:cNvSpPr/>
          <p:nvPr/>
        </p:nvSpPr>
        <p:spPr>
          <a:xfrm>
            <a:off x="731520" y="6263640"/>
            <a:ext cx="10241280" cy="274320"/>
          </a:xfrm>
          <a:prstGeom prst="rect">
            <a:avLst/>
          </a:prstGeom>
          <a:noFill/>
          <a:ln/>
        </p:spPr>
        <p:txBody>
          <a:bodyPr wrap="square" rtlCol="0" anchor="ctr"/>
          <a:lstStyle/>
          <a:p>
            <a:pPr marL="0" indent="0" algn="r">
              <a:buNone/>
            </a:pPr>
            <a:r>
              <a:rPr lang="en-US" sz="1200" dirty="0">
                <a:solidFill>
                  <a:srgbClr val="000000"/>
                </a:solidFill>
              </a:rPr>
              <a:t>2026 体育研究会 実技講習会</a:t>
            </a:r>
            <a:endParaRPr lang="en-US" sz="1200" dirty="0"/>
          </a:p>
        </p:txBody>
      </p:sp>
      <p:pic>
        <p:nvPicPr>
          <p:cNvPr id="5" name="図 4">
            <a:extLst>
              <a:ext uri="{FF2B5EF4-FFF2-40B4-BE49-F238E27FC236}">
                <a16:creationId xmlns:a16="http://schemas.microsoft.com/office/drawing/2014/main" id="{15A9AE17-8D5B-4E01-2F65-F1C915276200}"/>
              </a:ext>
            </a:extLst>
          </p:cNvPr>
          <p:cNvPicPr>
            <a:picLocks noChangeAspect="1"/>
          </p:cNvPicPr>
          <p:nvPr/>
        </p:nvPicPr>
        <p:blipFill>
          <a:blip r:embed="rId5"/>
          <a:stretch>
            <a:fillRect/>
          </a:stretch>
        </p:blipFill>
        <p:spPr>
          <a:xfrm>
            <a:off x="6630121" y="4779084"/>
            <a:ext cx="2085013" cy="207891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0DDA13D1-2A18-2FF7-4ACA-C234D0E31D05}"/>
              </a:ext>
            </a:extLst>
          </p:cNvPr>
          <p:cNvPicPr>
            <a:picLocks noChangeAspect="1"/>
          </p:cNvPicPr>
          <p:nvPr/>
        </p:nvPicPr>
        <p:blipFill>
          <a:blip r:embed="rId3"/>
          <a:stretch>
            <a:fillRect/>
          </a:stretch>
        </p:blipFill>
        <p:spPr>
          <a:xfrm>
            <a:off x="5852160" y="3015563"/>
            <a:ext cx="5468620" cy="3645747"/>
          </a:xfrm>
          <a:prstGeom prst="rect">
            <a:avLst/>
          </a:prstGeom>
        </p:spPr>
      </p:pic>
      <p:sp>
        <p:nvSpPr>
          <p:cNvPr id="2" name="Text 0"/>
          <p:cNvSpPr/>
          <p:nvPr/>
        </p:nvSpPr>
        <p:spPr>
          <a:xfrm>
            <a:off x="731520" y="320040"/>
            <a:ext cx="10241280" cy="822960"/>
          </a:xfrm>
          <a:prstGeom prst="rect">
            <a:avLst/>
          </a:prstGeom>
          <a:noFill/>
          <a:ln/>
        </p:spPr>
        <p:txBody>
          <a:bodyPr wrap="square" rtlCol="0" anchor="ctr"/>
          <a:lstStyle/>
          <a:p>
            <a:pPr marL="0" indent="0" algn="ctr">
              <a:buNone/>
            </a:pPr>
            <a:r>
              <a:rPr lang="en-US" sz="4000" b="1" dirty="0">
                <a:solidFill>
                  <a:srgbClr val="000000"/>
                </a:solidFill>
              </a:rPr>
              <a:t>学校で見えるサイン（例）</a:t>
            </a:r>
            <a:endParaRPr lang="en-US" sz="4000" dirty="0"/>
          </a:p>
        </p:txBody>
      </p:sp>
      <p:sp>
        <p:nvSpPr>
          <p:cNvPr id="3" name="Text 1"/>
          <p:cNvSpPr/>
          <p:nvPr/>
        </p:nvSpPr>
        <p:spPr>
          <a:xfrm>
            <a:off x="731520" y="1234440"/>
            <a:ext cx="11135360" cy="5120640"/>
          </a:xfrm>
          <a:prstGeom prst="rect">
            <a:avLst/>
          </a:prstGeom>
          <a:noFill/>
          <a:ln/>
        </p:spPr>
        <p:txBody>
          <a:bodyPr wrap="square" rtlCol="0" anchor="t"/>
          <a:lstStyle/>
          <a:p>
            <a:pPr marL="0" indent="0">
              <a:lnSpc>
                <a:spcPct val="150000"/>
              </a:lnSpc>
              <a:buNone/>
            </a:pPr>
            <a:r>
              <a:rPr lang="en-US" sz="3200" dirty="0">
                <a:solidFill>
                  <a:srgbClr val="000000"/>
                </a:solidFill>
              </a:rPr>
              <a:t>• 顎突き出し（チンポーク様）／背中が丸い</a:t>
            </a:r>
            <a:endParaRPr lang="en-US" sz="3200" dirty="0"/>
          </a:p>
          <a:p>
            <a:pPr marL="0" indent="0">
              <a:lnSpc>
                <a:spcPct val="150000"/>
              </a:lnSpc>
              <a:buNone/>
            </a:pPr>
            <a:r>
              <a:rPr lang="en-US" sz="3200" dirty="0">
                <a:solidFill>
                  <a:srgbClr val="000000"/>
                </a:solidFill>
              </a:rPr>
              <a:t>• ドシドシ歩く／足を引きずる</a:t>
            </a:r>
            <a:endParaRPr lang="en-US" sz="3200" dirty="0"/>
          </a:p>
          <a:p>
            <a:pPr marL="0" indent="0">
              <a:lnSpc>
                <a:spcPct val="150000"/>
              </a:lnSpc>
              <a:buNone/>
            </a:pPr>
            <a:r>
              <a:rPr lang="en-US" sz="3200" dirty="0">
                <a:solidFill>
                  <a:srgbClr val="000000"/>
                </a:solidFill>
              </a:rPr>
              <a:t>• </a:t>
            </a:r>
            <a:r>
              <a:rPr lang="en-US" sz="3200" dirty="0" err="1">
                <a:solidFill>
                  <a:srgbClr val="000000"/>
                </a:solidFill>
              </a:rPr>
              <a:t>机・柱・ドアにぶつかる／物を落とす</a:t>
            </a:r>
            <a:endParaRPr lang="en-US" sz="3200" dirty="0"/>
          </a:p>
        </p:txBody>
      </p:sp>
      <p:sp>
        <p:nvSpPr>
          <p:cNvPr id="4" name="Text 2"/>
          <p:cNvSpPr/>
          <p:nvPr/>
        </p:nvSpPr>
        <p:spPr>
          <a:xfrm>
            <a:off x="731520" y="6263640"/>
            <a:ext cx="10241280" cy="274320"/>
          </a:xfrm>
          <a:prstGeom prst="rect">
            <a:avLst/>
          </a:prstGeom>
          <a:noFill/>
          <a:ln/>
        </p:spPr>
        <p:txBody>
          <a:bodyPr wrap="square" rtlCol="0" anchor="ctr"/>
          <a:lstStyle/>
          <a:p>
            <a:pPr marL="0" indent="0" algn="r">
              <a:buNone/>
            </a:pPr>
            <a:r>
              <a:rPr lang="en-US" sz="1200" dirty="0">
                <a:solidFill>
                  <a:srgbClr val="000000"/>
                </a:solidFill>
              </a:rPr>
              <a:t>2026 体育研究会 実技講習会</a:t>
            </a:r>
            <a:endParaRPr lang="en-US" sz="1200" dirty="0"/>
          </a:p>
        </p:txBody>
      </p:sp>
      <p:pic>
        <p:nvPicPr>
          <p:cNvPr id="7" name="図 6">
            <a:extLst>
              <a:ext uri="{FF2B5EF4-FFF2-40B4-BE49-F238E27FC236}">
                <a16:creationId xmlns:a16="http://schemas.microsoft.com/office/drawing/2014/main" id="{62AF5663-190F-BB43-73CB-B872C4854703}"/>
              </a:ext>
            </a:extLst>
          </p:cNvPr>
          <p:cNvPicPr>
            <a:picLocks noChangeAspect="1"/>
          </p:cNvPicPr>
          <p:nvPr/>
        </p:nvPicPr>
        <p:blipFill>
          <a:blip r:embed="rId4"/>
          <a:stretch>
            <a:fillRect/>
          </a:stretch>
        </p:blipFill>
        <p:spPr>
          <a:xfrm>
            <a:off x="627380" y="3688080"/>
            <a:ext cx="3863340" cy="2575560"/>
          </a:xfrm>
          <a:prstGeom prst="rect">
            <a:avLst/>
          </a:prstGeom>
        </p:spPr>
      </p:pic>
      <p:sp>
        <p:nvSpPr>
          <p:cNvPr id="11" name="テキスト ボックス 10">
            <a:extLst>
              <a:ext uri="{FF2B5EF4-FFF2-40B4-BE49-F238E27FC236}">
                <a16:creationId xmlns:a16="http://schemas.microsoft.com/office/drawing/2014/main" id="{15AD2E4E-99D7-8291-12E2-FE02BCB75EDE}"/>
              </a:ext>
            </a:extLst>
          </p:cNvPr>
          <p:cNvSpPr txBox="1"/>
          <p:nvPr/>
        </p:nvSpPr>
        <p:spPr>
          <a:xfrm>
            <a:off x="9227864" y="5793146"/>
            <a:ext cx="1692165" cy="369332"/>
          </a:xfrm>
          <a:prstGeom prst="rect">
            <a:avLst/>
          </a:prstGeom>
          <a:noFill/>
        </p:spPr>
        <p:txBody>
          <a:bodyPr wrap="square" rtlCol="0">
            <a:spAutoFit/>
          </a:bodyPr>
          <a:lstStyle/>
          <a:p>
            <a:r>
              <a:rPr kumimoji="1" lang="ja-JP" altLang="en-US" b="1" dirty="0">
                <a:solidFill>
                  <a:srgbClr val="FF0000"/>
                </a:solidFill>
              </a:rPr>
              <a:t>物を落とす</a:t>
            </a:r>
          </a:p>
        </p:txBody>
      </p:sp>
      <p:sp>
        <p:nvSpPr>
          <p:cNvPr id="12" name="テキスト ボックス 11">
            <a:extLst>
              <a:ext uri="{FF2B5EF4-FFF2-40B4-BE49-F238E27FC236}">
                <a16:creationId xmlns:a16="http://schemas.microsoft.com/office/drawing/2014/main" id="{99152D62-0159-85B0-3020-5D6AA9A5CD8A}"/>
              </a:ext>
            </a:extLst>
          </p:cNvPr>
          <p:cNvSpPr txBox="1"/>
          <p:nvPr/>
        </p:nvSpPr>
        <p:spPr>
          <a:xfrm>
            <a:off x="7052442" y="3501306"/>
            <a:ext cx="1895615" cy="369332"/>
          </a:xfrm>
          <a:prstGeom prst="rect">
            <a:avLst/>
          </a:prstGeom>
          <a:noFill/>
        </p:spPr>
        <p:txBody>
          <a:bodyPr wrap="square" rtlCol="0">
            <a:spAutoFit/>
          </a:bodyPr>
          <a:lstStyle/>
          <a:p>
            <a:r>
              <a:rPr kumimoji="1" lang="ja-JP" altLang="en-US" b="1" dirty="0">
                <a:solidFill>
                  <a:srgbClr val="FF0000"/>
                </a:solidFill>
              </a:rPr>
              <a:t>目線</a:t>
            </a:r>
            <a:r>
              <a:rPr kumimoji="1" lang="ja-JP" altLang="en-US" b="1" dirty="0">
                <a:solidFill>
                  <a:schemeClr val="tx1">
                    <a:lumMod val="95000"/>
                    <a:lumOff val="5000"/>
                  </a:schemeClr>
                </a:solidFill>
              </a:rPr>
              <a:t>が合わない</a:t>
            </a:r>
          </a:p>
        </p:txBody>
      </p:sp>
      <p:sp>
        <p:nvSpPr>
          <p:cNvPr id="13" name="テキスト ボックス 12">
            <a:extLst>
              <a:ext uri="{FF2B5EF4-FFF2-40B4-BE49-F238E27FC236}">
                <a16:creationId xmlns:a16="http://schemas.microsoft.com/office/drawing/2014/main" id="{749BB0CD-745E-12E2-1FBE-2C61E503502F}"/>
              </a:ext>
            </a:extLst>
          </p:cNvPr>
          <p:cNvSpPr txBox="1"/>
          <p:nvPr/>
        </p:nvSpPr>
        <p:spPr>
          <a:xfrm>
            <a:off x="8319095" y="4356381"/>
            <a:ext cx="1534510" cy="369332"/>
          </a:xfrm>
          <a:prstGeom prst="rect">
            <a:avLst/>
          </a:prstGeom>
          <a:noFill/>
        </p:spPr>
        <p:txBody>
          <a:bodyPr wrap="square" rtlCol="0">
            <a:spAutoFit/>
          </a:bodyPr>
          <a:lstStyle/>
          <a:p>
            <a:r>
              <a:rPr kumimoji="1" lang="ja-JP" altLang="en-US" b="1" dirty="0">
                <a:solidFill>
                  <a:schemeClr val="tx1">
                    <a:lumMod val="95000"/>
                    <a:lumOff val="5000"/>
                  </a:schemeClr>
                </a:solidFill>
              </a:rPr>
              <a:t>背中が丸い</a:t>
            </a:r>
          </a:p>
        </p:txBody>
      </p:sp>
      <p:sp>
        <p:nvSpPr>
          <p:cNvPr id="14" name="テキスト ボックス 13">
            <a:extLst>
              <a:ext uri="{FF2B5EF4-FFF2-40B4-BE49-F238E27FC236}">
                <a16:creationId xmlns:a16="http://schemas.microsoft.com/office/drawing/2014/main" id="{71B76CD1-0ED1-E214-8438-DAFB19BDEABA}"/>
              </a:ext>
            </a:extLst>
          </p:cNvPr>
          <p:cNvSpPr txBox="1"/>
          <p:nvPr/>
        </p:nvSpPr>
        <p:spPr>
          <a:xfrm>
            <a:off x="2584976" y="5438894"/>
            <a:ext cx="2178794" cy="369332"/>
          </a:xfrm>
          <a:prstGeom prst="rect">
            <a:avLst/>
          </a:prstGeom>
          <a:noFill/>
        </p:spPr>
        <p:txBody>
          <a:bodyPr wrap="square" rtlCol="0">
            <a:spAutoFit/>
          </a:bodyPr>
          <a:lstStyle/>
          <a:p>
            <a:r>
              <a:rPr kumimoji="1" lang="ja-JP" altLang="en-US" b="1" dirty="0">
                <a:solidFill>
                  <a:schemeClr val="bg1"/>
                </a:solidFill>
              </a:rPr>
              <a:t>足が上がらない</a:t>
            </a:r>
          </a:p>
        </p:txBody>
      </p:sp>
      <p:sp>
        <p:nvSpPr>
          <p:cNvPr id="15" name="テキスト ボックス 14">
            <a:extLst>
              <a:ext uri="{FF2B5EF4-FFF2-40B4-BE49-F238E27FC236}">
                <a16:creationId xmlns:a16="http://schemas.microsoft.com/office/drawing/2014/main" id="{8695F584-11A0-D6A1-CA0F-EDF35B5BFE40}"/>
              </a:ext>
            </a:extLst>
          </p:cNvPr>
          <p:cNvSpPr txBox="1"/>
          <p:nvPr/>
        </p:nvSpPr>
        <p:spPr>
          <a:xfrm>
            <a:off x="871220" y="4390489"/>
            <a:ext cx="1569501" cy="646331"/>
          </a:xfrm>
          <a:prstGeom prst="rect">
            <a:avLst/>
          </a:prstGeom>
          <a:noFill/>
        </p:spPr>
        <p:txBody>
          <a:bodyPr wrap="square" rtlCol="0">
            <a:spAutoFit/>
          </a:bodyPr>
          <a:lstStyle/>
          <a:p>
            <a:r>
              <a:rPr kumimoji="1" lang="ja-JP" altLang="en-US" b="1" dirty="0">
                <a:solidFill>
                  <a:schemeClr val="bg1"/>
                </a:solidFill>
              </a:rPr>
              <a:t>顎がを突き出してる</a:t>
            </a:r>
          </a:p>
        </p:txBody>
      </p:sp>
      <p:sp>
        <p:nvSpPr>
          <p:cNvPr id="16" name="テキスト ボックス 15">
            <a:extLst>
              <a:ext uri="{FF2B5EF4-FFF2-40B4-BE49-F238E27FC236}">
                <a16:creationId xmlns:a16="http://schemas.microsoft.com/office/drawing/2014/main" id="{CFA06905-D703-2F3F-9FF8-687B23661A96}"/>
              </a:ext>
            </a:extLst>
          </p:cNvPr>
          <p:cNvSpPr txBox="1"/>
          <p:nvPr/>
        </p:nvSpPr>
        <p:spPr>
          <a:xfrm>
            <a:off x="2750973" y="4109374"/>
            <a:ext cx="1341865" cy="369332"/>
          </a:xfrm>
          <a:prstGeom prst="rect">
            <a:avLst/>
          </a:prstGeom>
          <a:noFill/>
        </p:spPr>
        <p:txBody>
          <a:bodyPr wrap="square" rtlCol="0">
            <a:spAutoFit/>
          </a:bodyPr>
          <a:lstStyle/>
          <a:p>
            <a:r>
              <a:rPr kumimoji="1" lang="ja-JP" altLang="en-US" b="1" dirty="0">
                <a:solidFill>
                  <a:schemeClr val="bg1"/>
                </a:solidFill>
              </a:rPr>
              <a:t>背中が丸い</a:t>
            </a:r>
          </a:p>
        </p:txBody>
      </p:sp>
      <p:sp>
        <p:nvSpPr>
          <p:cNvPr id="17" name="テキスト ボックス 16">
            <a:extLst>
              <a:ext uri="{FF2B5EF4-FFF2-40B4-BE49-F238E27FC236}">
                <a16:creationId xmlns:a16="http://schemas.microsoft.com/office/drawing/2014/main" id="{69B8E880-01F4-2AF3-AF55-B2B4E120884E}"/>
              </a:ext>
            </a:extLst>
          </p:cNvPr>
          <p:cNvSpPr txBox="1"/>
          <p:nvPr/>
        </p:nvSpPr>
        <p:spPr>
          <a:xfrm>
            <a:off x="5406526" y="5389602"/>
            <a:ext cx="2228305" cy="646331"/>
          </a:xfrm>
          <a:prstGeom prst="rect">
            <a:avLst/>
          </a:prstGeom>
          <a:noFill/>
        </p:spPr>
        <p:txBody>
          <a:bodyPr wrap="square" rtlCol="0">
            <a:spAutoFit/>
          </a:bodyPr>
          <a:lstStyle/>
          <a:p>
            <a:r>
              <a:rPr lang="ja-JP" altLang="en-US" b="1" dirty="0">
                <a:solidFill>
                  <a:srgbClr val="FF0000"/>
                </a:solidFill>
              </a:rPr>
              <a:t>自分の身長の伸びに</a:t>
            </a:r>
            <a:r>
              <a:rPr lang="ja-JP" altLang="en-US" b="1" dirty="0">
                <a:solidFill>
                  <a:schemeClr val="tx1">
                    <a:lumMod val="95000"/>
                    <a:lumOff val="5000"/>
                  </a:schemeClr>
                </a:solidFill>
              </a:rPr>
              <a:t>気づいていない</a:t>
            </a:r>
            <a:endParaRPr kumimoji="1" lang="ja-JP" altLang="en-US" b="1" dirty="0">
              <a:solidFill>
                <a:schemeClr val="tx1">
                  <a:lumMod val="95000"/>
                  <a:lumOff val="5000"/>
                </a:schemeClr>
              </a:solidFill>
            </a:endParaRPr>
          </a:p>
        </p:txBody>
      </p:sp>
      <p:sp>
        <p:nvSpPr>
          <p:cNvPr id="19" name="テキスト ボックス 18">
            <a:extLst>
              <a:ext uri="{FF2B5EF4-FFF2-40B4-BE49-F238E27FC236}">
                <a16:creationId xmlns:a16="http://schemas.microsoft.com/office/drawing/2014/main" id="{17C2D0AC-A975-1E32-C143-C431779F338E}"/>
              </a:ext>
            </a:extLst>
          </p:cNvPr>
          <p:cNvSpPr txBox="1"/>
          <p:nvPr/>
        </p:nvSpPr>
        <p:spPr>
          <a:xfrm>
            <a:off x="2584976" y="6199645"/>
            <a:ext cx="5956480" cy="461665"/>
          </a:xfrm>
          <a:prstGeom prst="rect">
            <a:avLst/>
          </a:prstGeom>
          <a:solidFill>
            <a:schemeClr val="bg1"/>
          </a:solidFill>
        </p:spPr>
        <p:txBody>
          <a:bodyPr wrap="square" rtlCol="0">
            <a:spAutoFit/>
          </a:bodyPr>
          <a:lstStyle/>
          <a:p>
            <a:r>
              <a:rPr lang="ja-JP" altLang="en-US" sz="2400" b="1" dirty="0">
                <a:solidFill>
                  <a:srgbClr val="FF0000"/>
                </a:solidFill>
              </a:rPr>
              <a:t>「昨日の身体」と「今日の身体」のズレ</a:t>
            </a:r>
            <a:endParaRPr kumimoji="1" lang="ja-JP" altLang="en-US" sz="2400" b="1" dirty="0">
              <a:solidFill>
                <a:srgbClr val="FF0000"/>
              </a:solidFill>
            </a:endParaRPr>
          </a:p>
        </p:txBody>
      </p:sp>
      <p:pic>
        <p:nvPicPr>
          <p:cNvPr id="5" name="図 4">
            <a:extLst>
              <a:ext uri="{FF2B5EF4-FFF2-40B4-BE49-F238E27FC236}">
                <a16:creationId xmlns:a16="http://schemas.microsoft.com/office/drawing/2014/main" id="{2B9FCF0C-509B-FA83-5635-B8491194381D}"/>
              </a:ext>
            </a:extLst>
          </p:cNvPr>
          <p:cNvPicPr>
            <a:picLocks noChangeAspect="1"/>
          </p:cNvPicPr>
          <p:nvPr/>
        </p:nvPicPr>
        <p:blipFill>
          <a:blip r:embed="rId5"/>
          <a:stretch>
            <a:fillRect/>
          </a:stretch>
        </p:blipFill>
        <p:spPr>
          <a:xfrm>
            <a:off x="10054917" y="1143000"/>
            <a:ext cx="2085013" cy="207891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6" name="図 5" descr="屋内, 部屋, テーブル, 写真 が含まれている画像">
            <a:extLst>
              <a:ext uri="{FF2B5EF4-FFF2-40B4-BE49-F238E27FC236}">
                <a16:creationId xmlns:a16="http://schemas.microsoft.com/office/drawing/2014/main" id="{BA49EF2A-ED77-803C-A880-2F277E9858C3}"/>
              </a:ext>
            </a:extLst>
          </p:cNvPr>
          <p:cNvPicPr>
            <a:picLocks noChangeAspect="1"/>
          </p:cNvPicPr>
          <p:nvPr/>
        </p:nvPicPr>
        <p:blipFill>
          <a:blip r:embed="rId3"/>
          <a:stretch>
            <a:fillRect/>
          </a:stretch>
        </p:blipFill>
        <p:spPr>
          <a:xfrm>
            <a:off x="1351670" y="3001728"/>
            <a:ext cx="8791117" cy="3856272"/>
          </a:xfrm>
          <a:prstGeom prst="rect">
            <a:avLst/>
          </a:prstGeom>
        </p:spPr>
      </p:pic>
      <p:sp>
        <p:nvSpPr>
          <p:cNvPr id="2" name="Text 0"/>
          <p:cNvSpPr/>
          <p:nvPr/>
        </p:nvSpPr>
        <p:spPr>
          <a:xfrm>
            <a:off x="731520" y="320040"/>
            <a:ext cx="10241280" cy="822960"/>
          </a:xfrm>
          <a:prstGeom prst="rect">
            <a:avLst/>
          </a:prstGeom>
          <a:noFill/>
          <a:ln/>
        </p:spPr>
        <p:txBody>
          <a:bodyPr wrap="square" rtlCol="0" anchor="ctr"/>
          <a:lstStyle/>
          <a:p>
            <a:pPr marL="0" indent="0" algn="ctr">
              <a:buNone/>
            </a:pPr>
            <a:r>
              <a:rPr lang="en-US" sz="4000" b="1" dirty="0">
                <a:solidFill>
                  <a:srgbClr val="000000"/>
                </a:solidFill>
              </a:rPr>
              <a:t>修正の入口：目線を</a:t>
            </a:r>
            <a:r>
              <a:rPr lang="en-US" sz="4000" b="1" dirty="0">
                <a:solidFill>
                  <a:srgbClr val="FF0000"/>
                </a:solidFill>
              </a:rPr>
              <a:t>“今の身長”</a:t>
            </a:r>
            <a:r>
              <a:rPr lang="en-US" sz="4000" b="1" dirty="0">
                <a:solidFill>
                  <a:srgbClr val="000000"/>
                </a:solidFill>
              </a:rPr>
              <a:t>へ</a:t>
            </a:r>
            <a:endParaRPr lang="en-US" sz="4000" dirty="0"/>
          </a:p>
        </p:txBody>
      </p:sp>
      <p:sp>
        <p:nvSpPr>
          <p:cNvPr id="3" name="Text 1"/>
          <p:cNvSpPr/>
          <p:nvPr/>
        </p:nvSpPr>
        <p:spPr>
          <a:xfrm>
            <a:off x="731520" y="1234440"/>
            <a:ext cx="10241280" cy="5120640"/>
          </a:xfrm>
          <a:prstGeom prst="rect">
            <a:avLst/>
          </a:prstGeom>
          <a:noFill/>
          <a:ln/>
        </p:spPr>
        <p:txBody>
          <a:bodyPr wrap="square" rtlCol="0" anchor="t"/>
          <a:lstStyle/>
          <a:p>
            <a:pPr marL="0" indent="0">
              <a:buNone/>
            </a:pPr>
            <a:r>
              <a:rPr lang="en-US" sz="2200" b="1" dirty="0">
                <a:solidFill>
                  <a:srgbClr val="000000"/>
                </a:solidFill>
              </a:rPr>
              <a:t>• </a:t>
            </a:r>
            <a:r>
              <a:rPr lang="en-US" sz="3200" b="1" dirty="0">
                <a:solidFill>
                  <a:srgbClr val="000000"/>
                </a:solidFill>
              </a:rPr>
              <a:t>本人は目線の変化に気づきにくい</a:t>
            </a:r>
            <a:r>
              <a:rPr lang="en-US" sz="3200" b="1" dirty="0">
                <a:solidFill>
                  <a:srgbClr val="000000"/>
                </a:solidFill>
                <a:highlight>
                  <a:srgbClr val="FFFF00"/>
                </a:highlight>
              </a:rPr>
              <a:t>（集団では特に）</a:t>
            </a:r>
            <a:endParaRPr lang="en-US" sz="3200" b="1" dirty="0">
              <a:highlight>
                <a:srgbClr val="FFFF00"/>
              </a:highlight>
            </a:endParaRPr>
          </a:p>
          <a:p>
            <a:pPr marL="0" indent="0">
              <a:buNone/>
            </a:pPr>
            <a:r>
              <a:rPr lang="en-US" sz="3200" b="1" dirty="0">
                <a:solidFill>
                  <a:srgbClr val="000000"/>
                </a:solidFill>
              </a:rPr>
              <a:t>• 柱などの</a:t>
            </a:r>
            <a:r>
              <a:rPr lang="en-US" sz="3200" b="1" dirty="0">
                <a:solidFill>
                  <a:srgbClr val="000000"/>
                </a:solidFill>
                <a:highlight>
                  <a:srgbClr val="FFFF00"/>
                </a:highlight>
              </a:rPr>
              <a:t>基準物</a:t>
            </a:r>
            <a:r>
              <a:rPr lang="en-US" sz="3200" b="1" dirty="0">
                <a:solidFill>
                  <a:srgbClr val="000000"/>
                </a:solidFill>
              </a:rPr>
              <a:t>／背比べで</a:t>
            </a:r>
            <a:r>
              <a:rPr lang="en-US" sz="3200" b="1" dirty="0">
                <a:solidFill>
                  <a:srgbClr val="0070C0"/>
                </a:solidFill>
              </a:rPr>
              <a:t>“変化を見える化”</a:t>
            </a:r>
            <a:r>
              <a:rPr lang="en-US" sz="3200" b="1" dirty="0">
                <a:solidFill>
                  <a:srgbClr val="000000"/>
                </a:solidFill>
              </a:rPr>
              <a:t>する</a:t>
            </a:r>
            <a:endParaRPr lang="en-US" sz="3200" b="1" dirty="0"/>
          </a:p>
          <a:p>
            <a:pPr marL="0" indent="0">
              <a:lnSpc>
                <a:spcPct val="150000"/>
              </a:lnSpc>
              <a:buNone/>
            </a:pPr>
            <a:r>
              <a:rPr lang="en-US" sz="3200" b="1" dirty="0">
                <a:solidFill>
                  <a:srgbClr val="000000"/>
                </a:solidFill>
              </a:rPr>
              <a:t>• 成長期は</a:t>
            </a:r>
            <a:r>
              <a:rPr lang="en-US" sz="3200" b="1" dirty="0">
                <a:solidFill>
                  <a:srgbClr val="FF0000"/>
                </a:solidFill>
              </a:rPr>
              <a:t>変化が速い</a:t>
            </a:r>
            <a:r>
              <a:rPr lang="en-US" sz="3200" b="1" dirty="0">
                <a:solidFill>
                  <a:srgbClr val="000000"/>
                </a:solidFill>
              </a:rPr>
              <a:t>：</a:t>
            </a:r>
            <a:r>
              <a:rPr lang="en-US" sz="2800" dirty="0">
                <a:solidFill>
                  <a:srgbClr val="000000"/>
                </a:solidFill>
              </a:rPr>
              <a:t>一回で終わらず、</a:t>
            </a:r>
            <a:r>
              <a:rPr lang="en-US" sz="3200" b="1" dirty="0">
                <a:solidFill>
                  <a:srgbClr val="FF0000"/>
                </a:solidFill>
              </a:rPr>
              <a:t>微調整が必要</a:t>
            </a:r>
          </a:p>
        </p:txBody>
      </p:sp>
      <p:sp>
        <p:nvSpPr>
          <p:cNvPr id="4" name="Text 2"/>
          <p:cNvSpPr/>
          <p:nvPr/>
        </p:nvSpPr>
        <p:spPr>
          <a:xfrm>
            <a:off x="731520" y="6263640"/>
            <a:ext cx="10241280" cy="274320"/>
          </a:xfrm>
          <a:prstGeom prst="rect">
            <a:avLst/>
          </a:prstGeom>
          <a:noFill/>
          <a:ln/>
        </p:spPr>
        <p:txBody>
          <a:bodyPr wrap="square" rtlCol="0" anchor="ctr"/>
          <a:lstStyle/>
          <a:p>
            <a:pPr marL="0" indent="0" algn="r">
              <a:buNone/>
            </a:pPr>
            <a:r>
              <a:rPr lang="en-US" sz="1200" dirty="0">
                <a:solidFill>
                  <a:srgbClr val="000000"/>
                </a:solidFill>
              </a:rPr>
              <a:t>2026 体育研究会 実技講習会</a:t>
            </a:r>
            <a:endParaRPr lang="en-US" sz="1200" dirty="0"/>
          </a:p>
        </p:txBody>
      </p:sp>
      <p:sp>
        <p:nvSpPr>
          <p:cNvPr id="5" name="テキスト ボックス 4">
            <a:extLst>
              <a:ext uri="{FF2B5EF4-FFF2-40B4-BE49-F238E27FC236}">
                <a16:creationId xmlns:a16="http://schemas.microsoft.com/office/drawing/2014/main" id="{7339EDB3-7F34-3CC5-92F7-FD5C0E2BA391}"/>
              </a:ext>
            </a:extLst>
          </p:cNvPr>
          <p:cNvSpPr txBox="1"/>
          <p:nvPr/>
        </p:nvSpPr>
        <p:spPr>
          <a:xfrm>
            <a:off x="6397173" y="2904303"/>
            <a:ext cx="3327089"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（耳と目のラインを水平に）</a:t>
            </a:r>
            <a:endParaRPr kumimoji="1" lang="ja-JP" altLang="en-US" b="1"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7D13F5B6-59E9-45F2-DB6B-644BC189606F}"/>
              </a:ext>
            </a:extLst>
          </p:cNvPr>
          <p:cNvPicPr>
            <a:picLocks noChangeAspect="1"/>
          </p:cNvPicPr>
          <p:nvPr/>
        </p:nvPicPr>
        <p:blipFill>
          <a:blip r:embed="rId4"/>
          <a:stretch>
            <a:fillRect/>
          </a:stretch>
        </p:blipFill>
        <p:spPr>
          <a:xfrm>
            <a:off x="10106987" y="4127143"/>
            <a:ext cx="2085013" cy="207891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12" name="図 11" descr="カラフルな絵&#10;&#10;AI 生成コンテンツは誤りを含む可能性があります。">
            <a:extLst>
              <a:ext uri="{FF2B5EF4-FFF2-40B4-BE49-F238E27FC236}">
                <a16:creationId xmlns:a16="http://schemas.microsoft.com/office/drawing/2014/main" id="{90811ED3-C338-A147-043B-8F5D6FA8A6FF}"/>
              </a:ext>
            </a:extLst>
          </p:cNvPr>
          <p:cNvPicPr>
            <a:picLocks noChangeAspect="1"/>
          </p:cNvPicPr>
          <p:nvPr/>
        </p:nvPicPr>
        <p:blipFill>
          <a:blip r:embed="rId3"/>
          <a:stretch>
            <a:fillRect/>
          </a:stretch>
        </p:blipFill>
        <p:spPr>
          <a:xfrm>
            <a:off x="7849860" y="3325132"/>
            <a:ext cx="4250700" cy="2947565"/>
          </a:xfrm>
          <a:prstGeom prst="rect">
            <a:avLst/>
          </a:prstGeom>
        </p:spPr>
      </p:pic>
      <p:pic>
        <p:nvPicPr>
          <p:cNvPr id="10" name="図 9" descr="抽象, 挿絵 が含まれている画像">
            <a:extLst>
              <a:ext uri="{FF2B5EF4-FFF2-40B4-BE49-F238E27FC236}">
                <a16:creationId xmlns:a16="http://schemas.microsoft.com/office/drawing/2014/main" id="{42031876-5B80-D174-D307-8C6610C47AA5}"/>
              </a:ext>
            </a:extLst>
          </p:cNvPr>
          <p:cNvPicPr>
            <a:picLocks noChangeAspect="1"/>
          </p:cNvPicPr>
          <p:nvPr/>
        </p:nvPicPr>
        <p:blipFill>
          <a:blip r:embed="rId4"/>
          <a:stretch>
            <a:fillRect/>
          </a:stretch>
        </p:blipFill>
        <p:spPr>
          <a:xfrm>
            <a:off x="8373979" y="1614453"/>
            <a:ext cx="3726581" cy="1379909"/>
          </a:xfrm>
          <a:prstGeom prst="rect">
            <a:avLst/>
          </a:prstGeom>
        </p:spPr>
      </p:pic>
      <p:sp>
        <p:nvSpPr>
          <p:cNvPr id="2" name="Text 0"/>
          <p:cNvSpPr/>
          <p:nvPr/>
        </p:nvSpPr>
        <p:spPr>
          <a:xfrm>
            <a:off x="731520" y="320040"/>
            <a:ext cx="10241280" cy="822960"/>
          </a:xfrm>
          <a:prstGeom prst="rect">
            <a:avLst/>
          </a:prstGeom>
          <a:noFill/>
          <a:ln/>
        </p:spPr>
        <p:txBody>
          <a:bodyPr wrap="square" rtlCol="0" anchor="ctr"/>
          <a:lstStyle/>
          <a:p>
            <a:pPr marL="0" indent="0" algn="ctr">
              <a:buNone/>
            </a:pPr>
            <a:r>
              <a:rPr lang="en-US" sz="4000" b="1" dirty="0">
                <a:solidFill>
                  <a:srgbClr val="000000"/>
                </a:solidFill>
              </a:rPr>
              <a:t>ケガの共通点：負担の</a:t>
            </a:r>
            <a:r>
              <a:rPr lang="en-US" sz="4000" b="1" dirty="0">
                <a:solidFill>
                  <a:srgbClr val="FF0000"/>
                </a:solidFill>
                <a:highlight>
                  <a:srgbClr val="FFFF00"/>
                </a:highlight>
              </a:rPr>
              <a:t>“一点集中”</a:t>
            </a:r>
            <a:endParaRPr lang="en-US" sz="4000" dirty="0">
              <a:solidFill>
                <a:srgbClr val="FF0000"/>
              </a:solidFill>
              <a:highlight>
                <a:srgbClr val="FFFF00"/>
              </a:highlight>
            </a:endParaRPr>
          </a:p>
        </p:txBody>
      </p:sp>
      <p:sp>
        <p:nvSpPr>
          <p:cNvPr id="3" name="Text 1"/>
          <p:cNvSpPr/>
          <p:nvPr/>
        </p:nvSpPr>
        <p:spPr>
          <a:xfrm>
            <a:off x="91440" y="1685940"/>
            <a:ext cx="8708573" cy="1200329"/>
          </a:xfrm>
          <a:prstGeom prst="rect">
            <a:avLst/>
          </a:prstGeom>
          <a:noFill/>
          <a:ln/>
        </p:spPr>
        <p:txBody>
          <a:bodyPr wrap="square" rtlCol="0" anchor="t"/>
          <a:lstStyle/>
          <a:p>
            <a:pPr marL="0" indent="0">
              <a:buNone/>
            </a:pPr>
            <a:r>
              <a:rPr lang="en-US" sz="3200" b="1" dirty="0">
                <a:solidFill>
                  <a:srgbClr val="000000"/>
                </a:solidFill>
              </a:rPr>
              <a:t>• </a:t>
            </a:r>
            <a:r>
              <a:rPr lang="en-US" sz="3200" b="1" dirty="0" err="1">
                <a:solidFill>
                  <a:srgbClr val="FF0000"/>
                </a:solidFill>
              </a:rPr>
              <a:t>外傷</a:t>
            </a:r>
            <a:r>
              <a:rPr lang="en-US" sz="3200" b="1" dirty="0" err="1">
                <a:solidFill>
                  <a:srgbClr val="000000"/>
                </a:solidFill>
              </a:rPr>
              <a:t>：転倒・接触・着地など</a:t>
            </a:r>
            <a:endParaRPr lang="en-US" sz="3200" b="1" dirty="0">
              <a:solidFill>
                <a:srgbClr val="000000"/>
              </a:solidFill>
            </a:endParaRPr>
          </a:p>
          <a:p>
            <a:pPr marL="0" indent="0">
              <a:buNone/>
            </a:pPr>
            <a:r>
              <a:rPr lang="ja-JP" altLang="en-US" sz="3200" b="1" dirty="0">
                <a:solidFill>
                  <a:srgbClr val="000000"/>
                </a:solidFill>
              </a:rPr>
              <a:t>　　　</a:t>
            </a:r>
            <a:r>
              <a:rPr lang="ja-JP" altLang="en-US" sz="3200" b="1" dirty="0">
                <a:solidFill>
                  <a:srgbClr val="FF0000"/>
                </a:solidFill>
              </a:rPr>
              <a:t> 　　　　　　　　　　</a:t>
            </a:r>
            <a:r>
              <a:rPr lang="en-US" sz="3600" b="1" dirty="0">
                <a:solidFill>
                  <a:srgbClr val="FF0000"/>
                </a:solidFill>
              </a:rPr>
              <a:t>“</a:t>
            </a:r>
            <a:r>
              <a:rPr lang="en-US" sz="3600" b="1" dirty="0" err="1">
                <a:solidFill>
                  <a:srgbClr val="FF0000"/>
                </a:solidFill>
              </a:rPr>
              <a:t>一発の外力</a:t>
            </a:r>
            <a:r>
              <a:rPr lang="en-US" sz="3600" b="1" dirty="0">
                <a:solidFill>
                  <a:srgbClr val="FF0000"/>
                </a:solidFill>
              </a:rPr>
              <a:t>”</a:t>
            </a:r>
            <a:r>
              <a:rPr lang="ja-JP" altLang="en-US" sz="3600" b="1" dirty="0">
                <a:solidFill>
                  <a:srgbClr val="FF0000"/>
                </a:solidFill>
              </a:rPr>
              <a:t>　</a:t>
            </a:r>
            <a:endParaRPr lang="en-US" sz="3600" b="1" dirty="0">
              <a:solidFill>
                <a:srgbClr val="FF0000"/>
              </a:solidFill>
            </a:endParaRPr>
          </a:p>
        </p:txBody>
      </p:sp>
      <p:sp>
        <p:nvSpPr>
          <p:cNvPr id="4" name="Text 2"/>
          <p:cNvSpPr/>
          <p:nvPr/>
        </p:nvSpPr>
        <p:spPr>
          <a:xfrm>
            <a:off x="731520" y="6263640"/>
            <a:ext cx="10241280" cy="274320"/>
          </a:xfrm>
          <a:prstGeom prst="rect">
            <a:avLst/>
          </a:prstGeom>
          <a:noFill/>
          <a:ln/>
        </p:spPr>
        <p:txBody>
          <a:bodyPr wrap="square" rtlCol="0" anchor="ctr"/>
          <a:lstStyle/>
          <a:p>
            <a:pPr marL="0" indent="0" algn="r">
              <a:buNone/>
            </a:pPr>
            <a:r>
              <a:rPr lang="en-US" sz="1200" dirty="0">
                <a:solidFill>
                  <a:srgbClr val="000000"/>
                </a:solidFill>
              </a:rPr>
              <a:t>2026 体育研究会 実技講習会</a:t>
            </a:r>
            <a:endParaRPr lang="en-US" sz="1200" dirty="0"/>
          </a:p>
        </p:txBody>
      </p:sp>
      <p:sp>
        <p:nvSpPr>
          <p:cNvPr id="7" name="矢印: 右 6">
            <a:extLst>
              <a:ext uri="{FF2B5EF4-FFF2-40B4-BE49-F238E27FC236}">
                <a16:creationId xmlns:a16="http://schemas.microsoft.com/office/drawing/2014/main" id="{74614572-18E4-BBC1-8088-8FC5294863F2}"/>
              </a:ext>
            </a:extLst>
          </p:cNvPr>
          <p:cNvSpPr/>
          <p:nvPr/>
        </p:nvSpPr>
        <p:spPr>
          <a:xfrm>
            <a:off x="4463141" y="2286104"/>
            <a:ext cx="751115" cy="39188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右 7">
            <a:extLst>
              <a:ext uri="{FF2B5EF4-FFF2-40B4-BE49-F238E27FC236}">
                <a16:creationId xmlns:a16="http://schemas.microsoft.com/office/drawing/2014/main" id="{5D3B679F-D712-99EC-2CCF-434F7FF55A2A}"/>
              </a:ext>
            </a:extLst>
          </p:cNvPr>
          <p:cNvSpPr/>
          <p:nvPr/>
        </p:nvSpPr>
        <p:spPr>
          <a:xfrm>
            <a:off x="4463141" y="3660797"/>
            <a:ext cx="751115" cy="391885"/>
          </a:xfrm>
          <a:prstGeom prst="rightArrow">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52E9F3C-94CC-1B46-33E5-424051E59DC3}"/>
              </a:ext>
            </a:extLst>
          </p:cNvPr>
          <p:cNvSpPr txBox="1"/>
          <p:nvPr/>
        </p:nvSpPr>
        <p:spPr>
          <a:xfrm>
            <a:off x="91440" y="4641481"/>
            <a:ext cx="8784773" cy="1631216"/>
          </a:xfrm>
          <a:prstGeom prst="rect">
            <a:avLst/>
          </a:prstGeom>
          <a:noFill/>
        </p:spPr>
        <p:txBody>
          <a:bodyPr wrap="square" rtlCol="0">
            <a:spAutoFit/>
          </a:bodyPr>
          <a:lstStyle/>
          <a:p>
            <a:pPr lvl="0">
              <a:defRPr/>
            </a:pPr>
            <a:r>
              <a:rPr lang="ja-JP" altLang="en-US" sz="3200" b="1" dirty="0">
                <a:solidFill>
                  <a:srgbClr val="FF0000"/>
                </a:solidFill>
              </a:rPr>
              <a:t>どちらも：</a:t>
            </a:r>
            <a:br>
              <a:rPr lang="en-US" altLang="ja-JP" sz="3200" b="1" dirty="0"/>
            </a:br>
            <a:r>
              <a:rPr lang="ja-JP" altLang="en-US" sz="3200" b="1" dirty="0"/>
              <a:t>負担</a:t>
            </a:r>
            <a:r>
              <a:rPr lang="ja-JP" altLang="en-US" sz="2400" b="1" dirty="0"/>
              <a:t>を</a:t>
            </a:r>
            <a:r>
              <a:rPr lang="ja-JP" altLang="en-US" sz="3200" b="1" dirty="0"/>
              <a:t>分散</a:t>
            </a:r>
            <a:r>
              <a:rPr lang="ja-JP" altLang="en-US" sz="2400" b="1" dirty="0"/>
              <a:t>できず、</a:t>
            </a:r>
            <a:r>
              <a:rPr lang="ja-JP" altLang="en-US" sz="3200" b="1" dirty="0">
                <a:solidFill>
                  <a:srgbClr val="FF0000"/>
                </a:solidFill>
              </a:rPr>
              <a:t>特定</a:t>
            </a:r>
            <a:r>
              <a:rPr lang="ja-JP" altLang="en-US" sz="2800" b="1" dirty="0">
                <a:solidFill>
                  <a:srgbClr val="FF0000"/>
                </a:solidFill>
              </a:rPr>
              <a:t>の</a:t>
            </a:r>
            <a:r>
              <a:rPr lang="ja-JP" altLang="en-US" sz="3200" b="1" dirty="0">
                <a:solidFill>
                  <a:srgbClr val="FF0000"/>
                </a:solidFill>
              </a:rPr>
              <a:t>場所</a:t>
            </a:r>
            <a:r>
              <a:rPr lang="ja-JP" altLang="en-US" sz="2800" b="1" dirty="0"/>
              <a:t>に</a:t>
            </a:r>
            <a:r>
              <a:rPr lang="ja-JP" altLang="en-US" sz="3200" b="1" dirty="0"/>
              <a:t>集中</a:t>
            </a:r>
            <a:endParaRPr lang="en-US" altLang="ja-JP" sz="3200" b="1" dirty="0"/>
          </a:p>
          <a:p>
            <a:pPr lvl="0">
              <a:defRPr/>
            </a:pPr>
            <a:r>
              <a:rPr lang="ja-JP" altLang="en-US" sz="3200" b="1" dirty="0"/>
              <a:t>　　　　　　 　　　限界</a:t>
            </a:r>
            <a:r>
              <a:rPr lang="ja-JP" altLang="en-US" sz="2800" b="1" dirty="0"/>
              <a:t>を</a:t>
            </a:r>
            <a:r>
              <a:rPr lang="ja-JP" altLang="en-US" sz="3200" b="1" dirty="0"/>
              <a:t>超</a:t>
            </a:r>
            <a:r>
              <a:rPr lang="ja-JP" altLang="en-US" sz="2800" b="1" dirty="0"/>
              <a:t>えて</a:t>
            </a:r>
            <a:r>
              <a:rPr lang="ja-JP" altLang="en-US" sz="3200" b="1" dirty="0">
                <a:solidFill>
                  <a:srgbClr val="FF0000"/>
                </a:solidFill>
              </a:rPr>
              <a:t>ケガ</a:t>
            </a:r>
            <a:r>
              <a:rPr lang="ja-JP" altLang="en-US" sz="2800" b="1" dirty="0">
                <a:solidFill>
                  <a:srgbClr val="FF0000"/>
                </a:solidFill>
              </a:rPr>
              <a:t>になる</a:t>
            </a:r>
            <a:endParaRPr kumimoji="0" lang="en-US" altLang="ja-JP" sz="3200" b="1" i="0" u="none" strike="noStrike" kern="1200" cap="none" spc="0" normalizeH="0" baseline="0" noProof="0" dirty="0">
              <a:ln>
                <a:noFill/>
              </a:ln>
              <a:solidFill>
                <a:srgbClr val="FF0000"/>
              </a:solidFill>
              <a:effectLst/>
              <a:uLnTx/>
              <a:uFillTx/>
              <a:ea typeface="+mn-ea"/>
              <a:cs typeface="+mn-cs"/>
            </a:endParaRPr>
          </a:p>
        </p:txBody>
      </p:sp>
      <p:sp>
        <p:nvSpPr>
          <p:cNvPr id="14" name="テキスト ボックス 13">
            <a:extLst>
              <a:ext uri="{FF2B5EF4-FFF2-40B4-BE49-F238E27FC236}">
                <a16:creationId xmlns:a16="http://schemas.microsoft.com/office/drawing/2014/main" id="{38FD2FAC-FDAA-DDA5-D1E8-84B48C3A99EF}"/>
              </a:ext>
            </a:extLst>
          </p:cNvPr>
          <p:cNvSpPr txBox="1"/>
          <p:nvPr/>
        </p:nvSpPr>
        <p:spPr>
          <a:xfrm>
            <a:off x="0" y="2994362"/>
            <a:ext cx="87085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3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US" altLang="ja-JP" sz="32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オーバーユース：</a:t>
            </a:r>
            <a:r>
              <a:rPr kumimoji="0" lang="en-US" altLang="ja-JP" sz="3200" b="1" i="0" u="none" strike="noStrike" kern="1200" cap="none" spc="0" normalizeH="0" baseline="0" noProof="0" dirty="0" err="1">
                <a:ln>
                  <a:noFill/>
                </a:ln>
                <a:solidFill>
                  <a:srgbClr val="000000"/>
                </a:solidFill>
                <a:effectLst/>
                <a:uLnTx/>
                <a:uFillTx/>
                <a:latin typeface="Calibri" panose="020F0502020204030204"/>
                <a:ea typeface="+mn-ea"/>
                <a:cs typeface="+mn-cs"/>
              </a:rPr>
              <a:t>反復ストレスの</a:t>
            </a:r>
            <a:r>
              <a:rPr kumimoji="0" lang="en-US" altLang="ja-JP" sz="36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“貯金”</a:t>
            </a:r>
            <a:r>
              <a:rPr kumimoji="0" lang="en-US" altLang="ja-JP" sz="3200" b="1" i="0" u="none" strike="noStrike" kern="1200" cap="none" spc="0" normalizeH="0" baseline="0" noProof="0" dirty="0" err="1">
                <a:ln>
                  <a:noFill/>
                </a:ln>
                <a:solidFill>
                  <a:srgbClr val="000000"/>
                </a:solidFill>
                <a:effectLst/>
                <a:uLnTx/>
                <a:uFillTx/>
                <a:latin typeface="Calibri" panose="020F0502020204030204"/>
                <a:ea typeface="+mn-ea"/>
                <a:cs typeface="+mn-cs"/>
              </a:rPr>
              <a:t>が</a:t>
            </a:r>
            <a:endParaRPr kumimoji="0" lang="en-US" altLang="ja-JP" sz="3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000000"/>
                </a:solidFill>
                <a:effectLst/>
                <a:uLnTx/>
                <a:uFillTx/>
                <a:latin typeface="Calibri" panose="020F0502020204030204"/>
                <a:ea typeface="游ゴシック" panose="020B0400000000000000" pitchFamily="50" charset="-128"/>
                <a:cs typeface="+mn-cs"/>
              </a:rPr>
              <a:t>　　　　　　　　　　　　　　</a:t>
            </a:r>
            <a:r>
              <a:rPr kumimoji="0" lang="en-US" altLang="ja-JP" sz="3600" b="1" i="0" u="none" strike="noStrike" kern="1200" cap="none" spc="0" normalizeH="0" baseline="0" noProof="0" dirty="0" err="1">
                <a:ln>
                  <a:noFill/>
                </a:ln>
                <a:solidFill>
                  <a:srgbClr val="FF0000"/>
                </a:solidFill>
                <a:effectLst/>
                <a:uLnTx/>
                <a:uFillTx/>
                <a:latin typeface="Calibri" panose="020F0502020204030204"/>
                <a:ea typeface="+mn-ea"/>
                <a:cs typeface="+mn-cs"/>
              </a:rPr>
              <a:t>限界</a:t>
            </a:r>
            <a:r>
              <a:rPr kumimoji="0" lang="en-US" altLang="ja-JP" sz="3200" b="1" i="0" u="none" strike="noStrike" kern="1200" cap="none" spc="0" normalizeH="0" baseline="0" noProof="0" dirty="0" err="1">
                <a:ln>
                  <a:noFill/>
                </a:ln>
                <a:solidFill>
                  <a:srgbClr val="000000"/>
                </a:solidFill>
                <a:effectLst/>
                <a:uLnTx/>
                <a:uFillTx/>
                <a:latin typeface="Calibri" panose="020F0502020204030204"/>
                <a:ea typeface="+mn-ea"/>
                <a:cs typeface="+mn-cs"/>
              </a:rPr>
              <a:t>を超える</a:t>
            </a:r>
            <a:endParaRPr kumimoji="0" lang="en-US" altLang="ja-JP"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矢印: 右 14">
            <a:extLst>
              <a:ext uri="{FF2B5EF4-FFF2-40B4-BE49-F238E27FC236}">
                <a16:creationId xmlns:a16="http://schemas.microsoft.com/office/drawing/2014/main" id="{665399BB-6280-4104-B8EE-1028449564A1}"/>
              </a:ext>
            </a:extLst>
          </p:cNvPr>
          <p:cNvSpPr/>
          <p:nvPr/>
        </p:nvSpPr>
        <p:spPr>
          <a:xfrm>
            <a:off x="2995075" y="5802020"/>
            <a:ext cx="751115" cy="391885"/>
          </a:xfrm>
          <a:prstGeom prst="rightArrow">
            <a:avLst>
              <a:gd name="adj1" fmla="val 58187"/>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8" name="図 7" descr="ダイアグラム">
            <a:extLst>
              <a:ext uri="{FF2B5EF4-FFF2-40B4-BE49-F238E27FC236}">
                <a16:creationId xmlns:a16="http://schemas.microsoft.com/office/drawing/2014/main" id="{C66B6FFF-467B-3283-0A21-1B91F1F7966C}"/>
              </a:ext>
            </a:extLst>
          </p:cNvPr>
          <p:cNvPicPr>
            <a:picLocks noChangeAspect="1"/>
          </p:cNvPicPr>
          <p:nvPr/>
        </p:nvPicPr>
        <p:blipFill>
          <a:blip r:embed="rId3"/>
          <a:stretch>
            <a:fillRect/>
          </a:stretch>
        </p:blipFill>
        <p:spPr>
          <a:xfrm>
            <a:off x="8316201" y="3234690"/>
            <a:ext cx="3559849" cy="1476178"/>
          </a:xfrm>
          <a:prstGeom prst="rect">
            <a:avLst/>
          </a:prstGeom>
        </p:spPr>
      </p:pic>
      <p:pic>
        <p:nvPicPr>
          <p:cNvPr id="6" name="図 5" descr="ダイアグラム">
            <a:extLst>
              <a:ext uri="{FF2B5EF4-FFF2-40B4-BE49-F238E27FC236}">
                <a16:creationId xmlns:a16="http://schemas.microsoft.com/office/drawing/2014/main" id="{9BB6EA93-ECAC-1E36-690D-51A34956CD1D}"/>
              </a:ext>
            </a:extLst>
          </p:cNvPr>
          <p:cNvPicPr>
            <a:picLocks noChangeAspect="1"/>
          </p:cNvPicPr>
          <p:nvPr/>
        </p:nvPicPr>
        <p:blipFill>
          <a:blip r:embed="rId4"/>
          <a:stretch>
            <a:fillRect/>
          </a:stretch>
        </p:blipFill>
        <p:spPr>
          <a:xfrm>
            <a:off x="217714" y="4309110"/>
            <a:ext cx="8316201" cy="2167336"/>
          </a:xfrm>
          <a:prstGeom prst="rect">
            <a:avLst/>
          </a:prstGeom>
        </p:spPr>
      </p:pic>
      <p:sp>
        <p:nvSpPr>
          <p:cNvPr id="2" name="Text 0"/>
          <p:cNvSpPr/>
          <p:nvPr/>
        </p:nvSpPr>
        <p:spPr>
          <a:xfrm>
            <a:off x="731520" y="320040"/>
            <a:ext cx="10241280" cy="822960"/>
          </a:xfrm>
          <a:prstGeom prst="rect">
            <a:avLst/>
          </a:prstGeom>
          <a:noFill/>
          <a:ln/>
        </p:spPr>
        <p:txBody>
          <a:bodyPr wrap="square" rtlCol="0" anchor="ctr"/>
          <a:lstStyle/>
          <a:p>
            <a:pPr marL="0" indent="0" algn="ctr">
              <a:buNone/>
            </a:pPr>
            <a:r>
              <a:rPr lang="en-US" sz="4000" b="1" dirty="0">
                <a:solidFill>
                  <a:srgbClr val="000000"/>
                </a:solidFill>
              </a:rPr>
              <a:t>外傷：強い衝撃より</a:t>
            </a:r>
            <a:r>
              <a:rPr lang="en-US" sz="4000" b="1" dirty="0">
                <a:solidFill>
                  <a:srgbClr val="FF0000"/>
                </a:solidFill>
              </a:rPr>
              <a:t>“受け方”</a:t>
            </a:r>
            <a:endParaRPr lang="en-US" sz="4000" dirty="0">
              <a:solidFill>
                <a:srgbClr val="FF0000"/>
              </a:solidFill>
            </a:endParaRPr>
          </a:p>
        </p:txBody>
      </p:sp>
      <p:sp>
        <p:nvSpPr>
          <p:cNvPr id="3" name="Text 1"/>
          <p:cNvSpPr/>
          <p:nvPr/>
        </p:nvSpPr>
        <p:spPr>
          <a:xfrm>
            <a:off x="917733" y="1280160"/>
            <a:ext cx="9868853" cy="2891790"/>
          </a:xfrm>
          <a:prstGeom prst="rect">
            <a:avLst/>
          </a:prstGeom>
          <a:noFill/>
          <a:ln/>
        </p:spPr>
        <p:txBody>
          <a:bodyPr wrap="square" rtlCol="0" anchor="t"/>
          <a:lstStyle/>
          <a:p>
            <a:pPr marL="0" indent="0">
              <a:buNone/>
            </a:pPr>
            <a:r>
              <a:rPr lang="en-US" sz="3200" b="1" dirty="0">
                <a:solidFill>
                  <a:srgbClr val="000000"/>
                </a:solidFill>
              </a:rPr>
              <a:t>• 問題は力の強さだけではない（受け止め</a:t>
            </a:r>
            <a:r>
              <a:rPr lang="en-US" sz="3200" b="1" dirty="0">
                <a:solidFill>
                  <a:srgbClr val="FF0000"/>
                </a:solidFill>
              </a:rPr>
              <a:t>が崩れる</a:t>
            </a:r>
            <a:r>
              <a:rPr lang="en-US" sz="3200" b="1" dirty="0">
                <a:solidFill>
                  <a:srgbClr val="000000"/>
                </a:solidFill>
              </a:rPr>
              <a:t>と集中する）</a:t>
            </a:r>
            <a:endParaRPr lang="en-US" sz="3200" b="1" dirty="0"/>
          </a:p>
          <a:p>
            <a:pPr marL="0" indent="0">
              <a:buNone/>
            </a:pPr>
            <a:r>
              <a:rPr lang="en-US" sz="3200" b="1" dirty="0">
                <a:solidFill>
                  <a:srgbClr val="000000"/>
                </a:solidFill>
              </a:rPr>
              <a:t>• </a:t>
            </a:r>
            <a:r>
              <a:rPr lang="en-US" sz="3200" b="1" dirty="0">
                <a:solidFill>
                  <a:schemeClr val="accent1">
                    <a:lumMod val="50000"/>
                  </a:schemeClr>
                </a:solidFill>
              </a:rPr>
              <a:t>転</a:t>
            </a:r>
            <a:r>
              <a:rPr lang="ja-JP" altLang="en-US" sz="3200" b="1" dirty="0">
                <a:solidFill>
                  <a:schemeClr val="accent1">
                    <a:lumMod val="50000"/>
                  </a:schemeClr>
                </a:solidFill>
              </a:rPr>
              <a:t>がった</a:t>
            </a:r>
            <a:r>
              <a:rPr lang="en-US" sz="3200" b="1" dirty="0" err="1">
                <a:solidFill>
                  <a:schemeClr val="accent1">
                    <a:lumMod val="50000"/>
                  </a:schemeClr>
                </a:solidFill>
              </a:rPr>
              <a:t>受け身</a:t>
            </a:r>
            <a:r>
              <a:rPr lang="en-US" sz="3200" b="1" dirty="0">
                <a:solidFill>
                  <a:schemeClr val="accent1">
                    <a:lumMod val="50000"/>
                  </a:schemeClr>
                </a:solidFill>
              </a:rPr>
              <a:t> </a:t>
            </a:r>
            <a:r>
              <a:rPr lang="en-US" sz="3200" b="1" dirty="0">
                <a:solidFill>
                  <a:srgbClr val="000000"/>
                </a:solidFill>
              </a:rPr>
              <a:t>vs その場で止まる（衝撃の集中が違う）</a:t>
            </a:r>
            <a:endParaRPr lang="en-US" sz="3200" b="1" dirty="0"/>
          </a:p>
          <a:p>
            <a:pPr marL="0" indent="0">
              <a:buNone/>
            </a:pPr>
            <a:r>
              <a:rPr lang="en-US" sz="3200" b="1" dirty="0">
                <a:solidFill>
                  <a:srgbClr val="000000"/>
                </a:solidFill>
              </a:rPr>
              <a:t>• 指も同じ：指先で止めるほど集中しやすい</a:t>
            </a:r>
            <a:endParaRPr lang="en-US" sz="3200" b="1" dirty="0"/>
          </a:p>
        </p:txBody>
      </p:sp>
      <p:sp>
        <p:nvSpPr>
          <p:cNvPr id="4" name="Text 2"/>
          <p:cNvSpPr/>
          <p:nvPr/>
        </p:nvSpPr>
        <p:spPr>
          <a:xfrm>
            <a:off x="731520" y="6263640"/>
            <a:ext cx="10241280" cy="274320"/>
          </a:xfrm>
          <a:prstGeom prst="rect">
            <a:avLst/>
          </a:prstGeom>
          <a:noFill/>
          <a:ln/>
        </p:spPr>
        <p:txBody>
          <a:bodyPr wrap="square" rtlCol="0" anchor="ctr"/>
          <a:lstStyle/>
          <a:p>
            <a:pPr marL="0" indent="0" algn="r">
              <a:buNone/>
            </a:pPr>
            <a:r>
              <a:rPr lang="en-US" sz="1200" dirty="0">
                <a:solidFill>
                  <a:srgbClr val="000000"/>
                </a:solidFill>
              </a:rPr>
              <a:t>2026 体育研究会 実技講習会</a:t>
            </a:r>
            <a:endParaRPr lang="en-US" sz="1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1573</TotalTime>
  <Words>4158</Words>
  <Application>Microsoft Office PowerPoint</Application>
  <PresentationFormat>ワイド画面</PresentationFormat>
  <Paragraphs>297</Paragraphs>
  <Slides>21</Slides>
  <Notes>18</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21</vt:i4>
      </vt:variant>
    </vt:vector>
  </HeadingPairs>
  <TitlesOfParts>
    <vt:vector size="26" baseType="lpstr">
      <vt:lpstr>ＭＳ ゴシック</vt:lpstr>
      <vt:lpstr>メイリオ</vt:lpstr>
      <vt:lpstr>Arial</vt:lpstr>
      <vt:lpstr>Calibri</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体育研究会 実技講習会</dc:creator>
  <cp:lastModifiedBy>ふくもり接骨院福森繁明</cp:lastModifiedBy>
  <cp:revision>21</cp:revision>
  <cp:lastPrinted>2026-02-19T21:09:46Z</cp:lastPrinted>
  <dcterms:created xsi:type="dcterms:W3CDTF">2026-02-18T10:35:56Z</dcterms:created>
  <dcterms:modified xsi:type="dcterms:W3CDTF">2026-02-19T23:25:37Z</dcterms:modified>
</cp:coreProperties>
</file>